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59" r:id="rId5"/>
    <p:sldId id="261" r:id="rId6"/>
    <p:sldId id="260" r:id="rId7"/>
    <p:sldId id="272" r:id="rId8"/>
    <p:sldId id="262" r:id="rId9"/>
    <p:sldId id="263" r:id="rId10"/>
    <p:sldId id="264" r:id="rId11"/>
    <p:sldId id="265" r:id="rId12"/>
    <p:sldId id="266" r:id="rId13"/>
    <p:sldId id="267" r:id="rId14"/>
    <p:sldId id="268" r:id="rId15"/>
    <p:sldId id="269" r:id="rId16"/>
    <p:sldId id="270" r:id="rId17"/>
    <p:sldId id="273" r:id="rId18"/>
    <p:sldId id="274" r:id="rId19"/>
    <p:sldId id="275" r:id="rId20"/>
    <p:sldId id="276" r:id="rId21"/>
    <p:sldId id="277" r:id="rId2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8" name="Cím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hu-HU" smtClean="0"/>
              <a:t>Mintacím szerkesztése</a:t>
            </a:r>
            <a:endParaRPr kumimoji="0" lang="en-US"/>
          </a:p>
        </p:txBody>
      </p:sp>
      <p:sp>
        <p:nvSpPr>
          <p:cNvPr id="28" name="Dátum helye 27"/>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17" name="Élőláb helye 16"/>
          <p:cNvSpPr>
            <a:spLocks noGrp="1"/>
          </p:cNvSpPr>
          <p:nvPr>
            <p:ph type="ftr" sz="quarter" idx="11"/>
          </p:nvPr>
        </p:nvSpPr>
        <p:spPr/>
        <p:txBody>
          <a:bodyPr/>
          <a:lstStyle/>
          <a:p>
            <a:endParaRPr lang="hu-HU"/>
          </a:p>
        </p:txBody>
      </p:sp>
      <p:sp>
        <p:nvSpPr>
          <p:cNvPr id="29" name="Dia számának helye 28"/>
          <p:cNvSpPr>
            <a:spLocks noGrp="1"/>
          </p:cNvSpPr>
          <p:nvPr>
            <p:ph type="sldNum" sz="quarter" idx="12"/>
          </p:nvPr>
        </p:nvSpPr>
        <p:spPr/>
        <p:txBody>
          <a:bodyPr/>
          <a:lstStyle/>
          <a:p>
            <a:fld id="{4EAB1D89-C9A0-49CE-BF1C-46AC1F1EA7F4}" type="slidenum">
              <a:rPr lang="hu-HU" smtClean="0"/>
              <a:pPr/>
              <a:t>‹#›</a:t>
            </a:fld>
            <a:endParaRPr lang="hu-HU"/>
          </a:p>
        </p:txBody>
      </p:sp>
      <p:sp>
        <p:nvSpPr>
          <p:cNvPr id="9" name="Alcím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EAB1D89-C9A0-49CE-BF1C-46AC1F1EA7F4}"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EAB1D89-C9A0-49CE-BF1C-46AC1F1EA7F4}"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EAB1D89-C9A0-49CE-BF1C-46AC1F1EA7F4}"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3">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a:xfrm>
            <a:off x="7924800" y="6416675"/>
            <a:ext cx="762000" cy="365125"/>
          </a:xfrm>
        </p:spPr>
        <p:txBody>
          <a:bodyPr/>
          <a:lstStyle/>
          <a:p>
            <a:fld id="{4EAB1D89-C9A0-49CE-BF1C-46AC1F1EA7F4}" type="slidenum">
              <a:rPr lang="hu-HU" smtClean="0"/>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EAB1D89-C9A0-49CE-BF1C-46AC1F1EA7F4}"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29600" cy="1143000"/>
          </a:xfrm>
        </p:spPr>
        <p:txBody>
          <a:bodyPr anchor="ctr"/>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EAB1D89-C9A0-49CE-BF1C-46AC1F1EA7F4}"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EAB1D89-C9A0-49CE-BF1C-46AC1F1EA7F4}"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EAB1D89-C9A0-49CE-BF1C-46AC1F1EA7F4}"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hu-HU" smtClean="0"/>
              <a:t>Mintacím szerkesztése</a:t>
            </a:r>
            <a:endParaRPr kumimoji="0" lang="en-US"/>
          </a:p>
        </p:txBody>
      </p:sp>
      <p:sp>
        <p:nvSpPr>
          <p:cNvPr id="3" name="Szöveg hely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EAB1D89-C9A0-49CE-BF1C-46AC1F1EA7F4}"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hu-HU" smtClean="0"/>
              <a:t>Mintacím szerkesztése</a:t>
            </a:r>
            <a:endParaRPr kumimoji="0" lang="en-US"/>
          </a:p>
        </p:txBody>
      </p:sp>
      <p:sp>
        <p:nvSpPr>
          <p:cNvPr id="3" name="Kép hely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hu-HU" smtClean="0">
                <a:solidFill>
                  <a:schemeClr val="lt1"/>
                </a:solidFill>
                <a:latin typeface="+mn-lt"/>
                <a:ea typeface="+mn-ea"/>
                <a:cs typeface="+mn-cs"/>
              </a:rPr>
              <a:t>Kép beszúrásához kattintson az ikonra</a:t>
            </a:r>
            <a:endParaRPr kumimoji="0" lang="en-US" dirty="0">
              <a:solidFill>
                <a:schemeClr val="lt1"/>
              </a:solidFill>
              <a:latin typeface="+mn-lt"/>
              <a:ea typeface="+mn-ea"/>
              <a:cs typeface="+mn-cs"/>
            </a:endParaRPr>
          </a:p>
        </p:txBody>
      </p:sp>
      <p:sp>
        <p:nvSpPr>
          <p:cNvPr id="4" name="Szöveg hely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fld id="{3057B534-E3D9-49F4-827F-A175662C720C}" type="datetimeFigureOut">
              <a:rPr lang="hu-HU" smtClean="0"/>
              <a:pPr/>
              <a:t>2017.01.04.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EAB1D89-C9A0-49CE-BF1C-46AC1F1EA7F4}"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Cím hely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hu-HU" smtClean="0"/>
              <a:t>Mintacím szerkesztése</a:t>
            </a:r>
            <a:endParaRPr kumimoji="0" lang="en-US"/>
          </a:p>
        </p:txBody>
      </p:sp>
      <p:sp>
        <p:nvSpPr>
          <p:cNvPr id="13" name="Szöveg hely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4" name="Dátum hely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057B534-E3D9-49F4-827F-A175662C720C}" type="datetimeFigureOut">
              <a:rPr lang="hu-HU" smtClean="0"/>
              <a:pPr/>
              <a:t>2017.01.04.</a:t>
            </a:fld>
            <a:endParaRPr lang="hu-HU"/>
          </a:p>
        </p:txBody>
      </p:sp>
      <p:sp>
        <p:nvSpPr>
          <p:cNvPr id="3" name="Élőláb hely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hu-HU"/>
          </a:p>
        </p:txBody>
      </p:sp>
      <p:sp>
        <p:nvSpPr>
          <p:cNvPr id="23" name="Dia számának hely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EAB1D89-C9A0-49CE-BF1C-46AC1F1EA7F4}" type="slidenum">
              <a:rPr lang="hu-HU" smtClean="0"/>
              <a:pPr/>
              <a:t>‹#›</a:t>
            </a:fld>
            <a:endParaRPr lang="hu-H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1.jpg"/>
          <p:cNvPicPr>
            <a:picLocks noChangeAspect="1"/>
          </p:cNvPicPr>
          <p:nvPr/>
        </p:nvPicPr>
        <p:blipFill>
          <a:blip r:embed="rId2" cstate="print"/>
          <a:stretch>
            <a:fillRect/>
          </a:stretch>
        </p:blipFill>
        <p:spPr>
          <a:xfrm>
            <a:off x="0" y="0"/>
            <a:ext cx="9144000" cy="6858000"/>
          </a:xfrm>
          <a:prstGeom prst="rect">
            <a:avLst/>
          </a:prstGeom>
        </p:spPr>
      </p:pic>
      <p:sp>
        <p:nvSpPr>
          <p:cNvPr id="2" name="Cím 1"/>
          <p:cNvSpPr>
            <a:spLocks noGrp="1"/>
          </p:cNvSpPr>
          <p:nvPr>
            <p:ph type="ctrTitle"/>
          </p:nvPr>
        </p:nvSpPr>
        <p:spPr>
          <a:xfrm>
            <a:off x="467544" y="116632"/>
            <a:ext cx="8229600" cy="995536"/>
          </a:xfrm>
        </p:spPr>
        <p:txBody>
          <a:bodyPr/>
          <a:lstStyle/>
          <a:p>
            <a:r>
              <a:rPr lang="hu-HU" dirty="0" smtClean="0">
                <a:solidFill>
                  <a:schemeClr val="bg1"/>
                </a:solidFill>
                <a:latin typeface="Monotype Corsiva" pitchFamily="66" charset="0"/>
              </a:rPr>
              <a:t>Én már segítettem</a:t>
            </a:r>
            <a:endParaRPr lang="hu-HU" dirty="0">
              <a:solidFill>
                <a:schemeClr val="bg1"/>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hu-HU" dirty="0" smtClean="0">
                <a:solidFill>
                  <a:schemeClr val="bg1"/>
                </a:solidFill>
              </a:rPr>
              <a:t>A második </a:t>
            </a:r>
            <a:r>
              <a:rPr lang="hu-HU" dirty="0" smtClean="0">
                <a:solidFill>
                  <a:schemeClr val="bg1"/>
                </a:solidFill>
              </a:rPr>
              <a:t>évem: </a:t>
            </a:r>
            <a:endParaRPr lang="hu-HU" dirty="0">
              <a:solidFill>
                <a:schemeClr val="bg1"/>
              </a:solidFill>
            </a:endParaRPr>
          </a:p>
        </p:txBody>
      </p:sp>
      <p:sp>
        <p:nvSpPr>
          <p:cNvPr id="3" name="Tartalom helye 2"/>
          <p:cNvSpPr>
            <a:spLocks noGrp="1"/>
          </p:cNvSpPr>
          <p:nvPr>
            <p:ph idx="1"/>
          </p:nvPr>
        </p:nvSpPr>
        <p:spPr>
          <a:xfrm>
            <a:off x="179512" y="1340768"/>
            <a:ext cx="4752528" cy="5688632"/>
          </a:xfrm>
        </p:spPr>
        <p:txBody>
          <a:bodyPr>
            <a:normAutofit/>
          </a:bodyPr>
          <a:lstStyle/>
          <a:p>
            <a:pPr algn="just"/>
            <a:r>
              <a:rPr lang="hu-HU" sz="2400" dirty="0" smtClean="0"/>
              <a:t>Novemberben voltam első alkalommal a Pápai Rendőrkapitányság  segítőjeként szórólapozni, majd később itt is ragadtam. Új emberekkel találkoztam, új dolgokat próbáltam ki. </a:t>
            </a:r>
          </a:p>
          <a:p>
            <a:pPr algn="just"/>
            <a:r>
              <a:rPr lang="hu-HU" sz="2400" dirty="0" smtClean="0"/>
              <a:t>Az első és legfontosabb: Ő itt mellettem Sándor Zsolt rendőrhadnagy, aki bevezetett a rendőrség munkájának rejtelmeibe és akitől rengeteget tanultam.</a:t>
            </a:r>
            <a:endParaRPr lang="hu-HU" sz="2400" dirty="0"/>
          </a:p>
        </p:txBody>
      </p:sp>
      <p:pic>
        <p:nvPicPr>
          <p:cNvPr id="4" name="Kép 3" descr="14248823_1421305537895988_2020979560_n.jpg"/>
          <p:cNvPicPr>
            <a:picLocks noChangeAspect="1"/>
          </p:cNvPicPr>
          <p:nvPr/>
        </p:nvPicPr>
        <p:blipFill>
          <a:blip r:embed="rId2" cstate="print"/>
          <a:stretch>
            <a:fillRect/>
          </a:stretch>
        </p:blipFill>
        <p:spPr>
          <a:xfrm>
            <a:off x="5220072" y="1412776"/>
            <a:ext cx="3707904" cy="4943872"/>
          </a:xfrm>
          <a:prstGeom prst="rect">
            <a:avLst/>
          </a:prstGeom>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chemeClr val="bg1"/>
                </a:solidFill>
              </a:rPr>
              <a:t>Gyűjtsünk bátorságot</a:t>
            </a:r>
            <a:endParaRPr lang="hu-HU" dirty="0">
              <a:solidFill>
                <a:schemeClr val="bg1"/>
              </a:solidFill>
            </a:endParaRPr>
          </a:p>
        </p:txBody>
      </p:sp>
      <p:sp>
        <p:nvSpPr>
          <p:cNvPr id="3" name="Tartalom helye 2"/>
          <p:cNvSpPr>
            <a:spLocks noGrp="1"/>
          </p:cNvSpPr>
          <p:nvPr>
            <p:ph idx="1"/>
          </p:nvPr>
        </p:nvSpPr>
        <p:spPr/>
        <p:txBody>
          <a:bodyPr>
            <a:normAutofit/>
          </a:bodyPr>
          <a:lstStyle/>
          <a:p>
            <a:pPr algn="just"/>
            <a:r>
              <a:rPr lang="hu-HU" dirty="0"/>
              <a:t>E</a:t>
            </a:r>
            <a:r>
              <a:rPr lang="hu-HU" dirty="0" smtClean="0"/>
              <a:t>gy raktári munka például, ahol pár ember van és nem kell kilépned a komfortzónádból, az teljesen más, mint ez volt. Az első alkalommal máris a kezembe nyomtak egy köteg szórólapot, hogy osztogassam. Mondanom sem kell, eléggé megszeppentem, alig mertem megszólítani az embereket, de muszáj volt. </a:t>
            </a:r>
          </a:p>
          <a:p>
            <a:pPr algn="just"/>
            <a:r>
              <a:rPr lang="hu-HU" dirty="0" smtClean="0"/>
              <a:t>Amilyen nehezen ment az első szórólap átadása, olyan könnyen sikerült az utolsó (mindent szétosztottam).</a:t>
            </a:r>
          </a:p>
          <a:p>
            <a:pPr>
              <a:buNone/>
            </a:pPr>
            <a:endParaRPr lang="hu-HU" sz="2400" dirty="0"/>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1143000"/>
          </a:xfrm>
        </p:spPr>
        <p:txBody>
          <a:bodyPr/>
          <a:lstStyle/>
          <a:p>
            <a:r>
              <a:rPr lang="hu-HU" dirty="0" smtClean="0">
                <a:solidFill>
                  <a:schemeClr val="bg1"/>
                </a:solidFill>
              </a:rPr>
              <a:t>A csapatunk</a:t>
            </a:r>
            <a:endParaRPr lang="hu-HU" dirty="0">
              <a:solidFill>
                <a:schemeClr val="bg1"/>
              </a:solidFill>
            </a:endParaRPr>
          </a:p>
        </p:txBody>
      </p:sp>
      <p:pic>
        <p:nvPicPr>
          <p:cNvPr id="4" name="Tartalom helye 3" descr="85824148aa.jpg"/>
          <p:cNvPicPr>
            <a:picLocks noGrp="1" noChangeAspect="1"/>
          </p:cNvPicPr>
          <p:nvPr>
            <p:ph idx="1"/>
          </p:nvPr>
        </p:nvPicPr>
        <p:blipFill>
          <a:blip r:embed="rId2" cstate="print"/>
          <a:stretch>
            <a:fillRect/>
          </a:stretch>
        </p:blipFill>
        <p:spPr>
          <a:xfrm>
            <a:off x="467544" y="1340768"/>
            <a:ext cx="7992888" cy="5320266"/>
          </a:xfrm>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hu-HU" dirty="0" smtClean="0">
                <a:solidFill>
                  <a:schemeClr val="bg1"/>
                </a:solidFill>
              </a:rPr>
              <a:t>Advent</a:t>
            </a:r>
            <a:endParaRPr lang="hu-HU" dirty="0">
              <a:solidFill>
                <a:schemeClr val="bg1"/>
              </a:solidFill>
            </a:endParaRPr>
          </a:p>
        </p:txBody>
      </p:sp>
      <p:sp>
        <p:nvSpPr>
          <p:cNvPr id="3" name="Tartalom helye 2"/>
          <p:cNvSpPr>
            <a:spLocks noGrp="1"/>
          </p:cNvSpPr>
          <p:nvPr>
            <p:ph idx="1"/>
          </p:nvPr>
        </p:nvSpPr>
        <p:spPr>
          <a:xfrm>
            <a:off x="251520" y="1052736"/>
            <a:ext cx="8712968" cy="2160240"/>
          </a:xfrm>
        </p:spPr>
        <p:txBody>
          <a:bodyPr/>
          <a:lstStyle/>
          <a:p>
            <a:pPr algn="just"/>
            <a:r>
              <a:rPr lang="hu-HU" dirty="0" smtClean="0"/>
              <a:t>Advent. Sétálgatni a bódék között este, forralt bort kortyolgatni, hallgatni az előadást, nézni a főtéren korcsolyázókat miközben hull a hó. </a:t>
            </a:r>
          </a:p>
          <a:p>
            <a:pPr algn="just"/>
            <a:r>
              <a:rPr lang="hu-HU" dirty="0" smtClean="0"/>
              <a:t>Ez nem az én feladatom volt. Én szórólapoztam. </a:t>
            </a:r>
            <a:r>
              <a:rPr lang="hu-HU" dirty="0" smtClean="0">
                <a:sym typeface="Wingdings" pitchFamily="2" charset="2"/>
              </a:rPr>
              <a:t></a:t>
            </a:r>
            <a:endParaRPr lang="hu-HU" dirty="0"/>
          </a:p>
        </p:txBody>
      </p:sp>
      <p:pic>
        <p:nvPicPr>
          <p:cNvPr id="4" name="Kép 3" descr="15673290_1536844013008806_2093826449_n.jpg"/>
          <p:cNvPicPr>
            <a:picLocks noChangeAspect="1"/>
          </p:cNvPicPr>
          <p:nvPr/>
        </p:nvPicPr>
        <p:blipFill>
          <a:blip r:embed="rId2" cstate="print"/>
          <a:stretch>
            <a:fillRect/>
          </a:stretch>
        </p:blipFill>
        <p:spPr>
          <a:xfrm>
            <a:off x="755576" y="2924944"/>
            <a:ext cx="2273424" cy="3789040"/>
          </a:xfrm>
          <a:prstGeom prst="rect">
            <a:avLst/>
          </a:prstGeom>
        </p:spPr>
      </p:pic>
      <p:pic>
        <p:nvPicPr>
          <p:cNvPr id="5" name="Kép 4" descr="15629039_1536843959675478_844946419_o.jpg"/>
          <p:cNvPicPr>
            <a:picLocks noChangeAspect="1"/>
          </p:cNvPicPr>
          <p:nvPr/>
        </p:nvPicPr>
        <p:blipFill>
          <a:blip r:embed="rId3" cstate="print"/>
          <a:stretch>
            <a:fillRect/>
          </a:stretch>
        </p:blipFill>
        <p:spPr>
          <a:xfrm>
            <a:off x="3131840" y="3068960"/>
            <a:ext cx="5884484" cy="3528392"/>
          </a:xfrm>
          <a:prstGeom prst="rect">
            <a:avLst/>
          </a:prstGeom>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1143000"/>
          </a:xfrm>
        </p:spPr>
        <p:txBody>
          <a:bodyPr/>
          <a:lstStyle/>
          <a:p>
            <a:r>
              <a:rPr lang="hu-HU" dirty="0" smtClean="0">
                <a:solidFill>
                  <a:schemeClr val="bg1"/>
                </a:solidFill>
              </a:rPr>
              <a:t>Nyár, strand, munka</a:t>
            </a:r>
            <a:endParaRPr lang="hu-HU" dirty="0">
              <a:solidFill>
                <a:schemeClr val="bg1"/>
              </a:solidFill>
            </a:endParaRPr>
          </a:p>
        </p:txBody>
      </p:sp>
      <p:sp>
        <p:nvSpPr>
          <p:cNvPr id="3" name="Tartalom helye 2"/>
          <p:cNvSpPr>
            <a:spLocks noGrp="1"/>
          </p:cNvSpPr>
          <p:nvPr>
            <p:ph idx="1"/>
          </p:nvPr>
        </p:nvSpPr>
        <p:spPr>
          <a:xfrm>
            <a:off x="467544" y="1052736"/>
            <a:ext cx="8229600" cy="2448272"/>
          </a:xfrm>
        </p:spPr>
        <p:txBody>
          <a:bodyPr/>
          <a:lstStyle/>
          <a:p>
            <a:pPr algn="just"/>
            <a:r>
              <a:rPr lang="hu-HU" dirty="0" smtClean="0"/>
              <a:t>Míg az emberek nagy része hűsölni, szórakozni és pihenni ment ki a strandra, mi addig töretlenül osztogattuk a szórólapokat. </a:t>
            </a:r>
          </a:p>
          <a:p>
            <a:pPr algn="just"/>
            <a:r>
              <a:rPr lang="hu-HU" dirty="0" smtClean="0"/>
              <a:t>A csapat újra egyben. Majd elfelejtettem bemutatni őket:</a:t>
            </a:r>
            <a:endParaRPr lang="hu-HU" dirty="0"/>
          </a:p>
        </p:txBody>
      </p:sp>
      <p:pic>
        <p:nvPicPr>
          <p:cNvPr id="4" name="Kép 3" descr="15785419_1931441163746390_236717359_o.jpg"/>
          <p:cNvPicPr>
            <a:picLocks noChangeAspect="1"/>
          </p:cNvPicPr>
          <p:nvPr/>
        </p:nvPicPr>
        <p:blipFill>
          <a:blip r:embed="rId2" cstate="print"/>
          <a:stretch>
            <a:fillRect/>
          </a:stretch>
        </p:blipFill>
        <p:spPr>
          <a:xfrm>
            <a:off x="539552" y="3501008"/>
            <a:ext cx="4211960" cy="3158970"/>
          </a:xfrm>
          <a:prstGeom prst="rect">
            <a:avLst/>
          </a:prstGeom>
        </p:spPr>
      </p:pic>
      <p:sp>
        <p:nvSpPr>
          <p:cNvPr id="5" name="Szövegdoboz 4"/>
          <p:cNvSpPr txBox="1"/>
          <p:nvPr/>
        </p:nvSpPr>
        <p:spPr>
          <a:xfrm>
            <a:off x="611560" y="3789040"/>
            <a:ext cx="792088" cy="369332"/>
          </a:xfrm>
          <a:prstGeom prst="rect">
            <a:avLst/>
          </a:prstGeom>
          <a:noFill/>
        </p:spPr>
        <p:txBody>
          <a:bodyPr wrap="square" rtlCol="0">
            <a:spAutoFit/>
          </a:bodyPr>
          <a:lstStyle/>
          <a:p>
            <a:r>
              <a:rPr lang="hu-HU" dirty="0" smtClean="0"/>
              <a:t>Márk</a:t>
            </a:r>
            <a:endParaRPr lang="hu-HU" dirty="0"/>
          </a:p>
        </p:txBody>
      </p:sp>
      <p:sp>
        <p:nvSpPr>
          <p:cNvPr id="6" name="Szövegdoboz 5"/>
          <p:cNvSpPr txBox="1"/>
          <p:nvPr/>
        </p:nvSpPr>
        <p:spPr>
          <a:xfrm>
            <a:off x="2051720" y="5805264"/>
            <a:ext cx="864096" cy="369332"/>
          </a:xfrm>
          <a:prstGeom prst="rect">
            <a:avLst/>
          </a:prstGeom>
          <a:noFill/>
        </p:spPr>
        <p:txBody>
          <a:bodyPr wrap="square" rtlCol="0">
            <a:spAutoFit/>
          </a:bodyPr>
          <a:lstStyle/>
          <a:p>
            <a:r>
              <a:rPr lang="hu-HU" dirty="0" smtClean="0"/>
              <a:t>Viki</a:t>
            </a:r>
            <a:endParaRPr lang="hu-HU" dirty="0"/>
          </a:p>
        </p:txBody>
      </p:sp>
      <p:sp>
        <p:nvSpPr>
          <p:cNvPr id="7" name="Szövegdoboz 6"/>
          <p:cNvSpPr txBox="1"/>
          <p:nvPr/>
        </p:nvSpPr>
        <p:spPr>
          <a:xfrm>
            <a:off x="3059832" y="4005064"/>
            <a:ext cx="936104" cy="369332"/>
          </a:xfrm>
          <a:prstGeom prst="rect">
            <a:avLst/>
          </a:prstGeom>
          <a:noFill/>
        </p:spPr>
        <p:txBody>
          <a:bodyPr wrap="square" rtlCol="0">
            <a:spAutoFit/>
          </a:bodyPr>
          <a:lstStyle/>
          <a:p>
            <a:r>
              <a:rPr lang="hu-HU" dirty="0" smtClean="0"/>
              <a:t>Dávid</a:t>
            </a:r>
            <a:endParaRPr lang="hu-HU" dirty="0"/>
          </a:p>
        </p:txBody>
      </p:sp>
      <p:pic>
        <p:nvPicPr>
          <p:cNvPr id="8" name="Kép 7" descr="15683469_1536844303008777_755603076_n.jpg"/>
          <p:cNvPicPr>
            <a:picLocks noChangeAspect="1"/>
          </p:cNvPicPr>
          <p:nvPr/>
        </p:nvPicPr>
        <p:blipFill>
          <a:blip r:embed="rId3" cstate="print"/>
          <a:stretch>
            <a:fillRect/>
          </a:stretch>
        </p:blipFill>
        <p:spPr>
          <a:xfrm>
            <a:off x="5292080" y="2996952"/>
            <a:ext cx="2736304" cy="3663671"/>
          </a:xfrm>
          <a:prstGeom prst="rect">
            <a:avLst/>
          </a:prstGeom>
        </p:spPr>
      </p:pic>
      <p:sp>
        <p:nvSpPr>
          <p:cNvPr id="9" name="Szövegdoboz 8"/>
          <p:cNvSpPr txBox="1"/>
          <p:nvPr/>
        </p:nvSpPr>
        <p:spPr>
          <a:xfrm>
            <a:off x="5796136" y="3068960"/>
            <a:ext cx="864096" cy="369332"/>
          </a:xfrm>
          <a:prstGeom prst="rect">
            <a:avLst/>
          </a:prstGeom>
          <a:noFill/>
        </p:spPr>
        <p:txBody>
          <a:bodyPr wrap="square" rtlCol="0">
            <a:spAutoFit/>
          </a:bodyPr>
          <a:lstStyle/>
          <a:p>
            <a:r>
              <a:rPr lang="hu-HU" dirty="0" smtClean="0"/>
              <a:t>Gabi</a:t>
            </a:r>
            <a:endParaRPr lang="hu-HU" dirty="0"/>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16632"/>
            <a:ext cx="8229600" cy="2664296"/>
          </a:xfrm>
        </p:spPr>
        <p:txBody>
          <a:bodyPr/>
          <a:lstStyle/>
          <a:p>
            <a:pPr algn="just"/>
            <a:r>
              <a:rPr lang="hu-HU" dirty="0" smtClean="0"/>
              <a:t>Most, hogy ismeritek őket, térjünk vissza a szolgálathoz. A rendőrséggel </a:t>
            </a:r>
            <a:r>
              <a:rPr lang="hu-HU" dirty="0" err="1" smtClean="0"/>
              <a:t>hétvégente</a:t>
            </a:r>
            <a:r>
              <a:rPr lang="hu-HU" dirty="0" smtClean="0"/>
              <a:t> jártuk a strandot, szórólapot osztogattunk, szórakoztunk. Aztán változás következett be. Ez fogadott bennünket:</a:t>
            </a:r>
            <a:endParaRPr lang="hu-HU" dirty="0"/>
          </a:p>
        </p:txBody>
      </p:sp>
      <p:pic>
        <p:nvPicPr>
          <p:cNvPr id="4" name="Kép 3" descr="22306337DSC_0792.JPG"/>
          <p:cNvPicPr>
            <a:picLocks noChangeAspect="1"/>
          </p:cNvPicPr>
          <p:nvPr/>
        </p:nvPicPr>
        <p:blipFill>
          <a:blip r:embed="rId2" cstate="print"/>
          <a:stretch>
            <a:fillRect/>
          </a:stretch>
        </p:blipFill>
        <p:spPr>
          <a:xfrm>
            <a:off x="1187624" y="2448410"/>
            <a:ext cx="6624736" cy="4409590"/>
          </a:xfrm>
          <a:prstGeom prst="rect">
            <a:avLst/>
          </a:prstGeom>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99392"/>
            <a:ext cx="8229600" cy="1143000"/>
          </a:xfrm>
        </p:spPr>
        <p:txBody>
          <a:bodyPr/>
          <a:lstStyle/>
          <a:p>
            <a:r>
              <a:rPr lang="hu-HU" dirty="0" smtClean="0">
                <a:solidFill>
                  <a:schemeClr val="bg1"/>
                </a:solidFill>
              </a:rPr>
              <a:t>A sátor</a:t>
            </a:r>
            <a:endParaRPr lang="hu-HU" dirty="0">
              <a:solidFill>
                <a:schemeClr val="bg1"/>
              </a:solidFill>
            </a:endParaRPr>
          </a:p>
        </p:txBody>
      </p:sp>
      <p:sp>
        <p:nvSpPr>
          <p:cNvPr id="3" name="Tartalom helye 2"/>
          <p:cNvSpPr>
            <a:spLocks noGrp="1"/>
          </p:cNvSpPr>
          <p:nvPr>
            <p:ph idx="1"/>
          </p:nvPr>
        </p:nvSpPr>
        <p:spPr>
          <a:xfrm>
            <a:off x="467544" y="836712"/>
            <a:ext cx="8229600" cy="2160240"/>
          </a:xfrm>
        </p:spPr>
        <p:txBody>
          <a:bodyPr>
            <a:normAutofit lnSpcReduction="10000"/>
          </a:bodyPr>
          <a:lstStyle/>
          <a:p>
            <a:pPr algn="just"/>
            <a:r>
              <a:rPr lang="hu-HU" sz="2400" dirty="0" smtClean="0"/>
              <a:t>A gyerekeket foglalkozások várták, játékok, színezők, vigyáztunk rájuk, de a felnőttek sem maradtak ki a jóból. A vállalkozó szellemű felnőttek és fiatalok kérdőíveket tölthettek ki, majd közülük a nap végén kisorsoltak egy nyertest, aki átvehette a jutalmát. Természetesen szórólapoztunk is. </a:t>
            </a:r>
            <a:r>
              <a:rPr lang="hu-HU" sz="2400" dirty="0" smtClean="0">
                <a:sym typeface="Wingdings" pitchFamily="2" charset="2"/>
              </a:rPr>
              <a:t> </a:t>
            </a:r>
            <a:endParaRPr lang="hu-HU" sz="2400" dirty="0" smtClean="0"/>
          </a:p>
        </p:txBody>
      </p:sp>
      <p:pic>
        <p:nvPicPr>
          <p:cNvPr id="4" name="Kép 3" descr="26878615DSC_0822.JPG"/>
          <p:cNvPicPr>
            <a:picLocks noChangeAspect="1"/>
          </p:cNvPicPr>
          <p:nvPr/>
        </p:nvPicPr>
        <p:blipFill>
          <a:blip r:embed="rId2" cstate="print"/>
          <a:stretch>
            <a:fillRect/>
          </a:stretch>
        </p:blipFill>
        <p:spPr>
          <a:xfrm>
            <a:off x="323528" y="2996952"/>
            <a:ext cx="3353611" cy="2232248"/>
          </a:xfrm>
          <a:prstGeom prst="rect">
            <a:avLst/>
          </a:prstGeom>
        </p:spPr>
      </p:pic>
      <p:pic>
        <p:nvPicPr>
          <p:cNvPr id="5" name="Kép 4" descr="40580634DSC_0799.JPG"/>
          <p:cNvPicPr>
            <a:picLocks noChangeAspect="1"/>
          </p:cNvPicPr>
          <p:nvPr/>
        </p:nvPicPr>
        <p:blipFill>
          <a:blip r:embed="rId3" cstate="print"/>
          <a:stretch>
            <a:fillRect/>
          </a:stretch>
        </p:blipFill>
        <p:spPr>
          <a:xfrm>
            <a:off x="5220072" y="3140968"/>
            <a:ext cx="3744416" cy="2492377"/>
          </a:xfrm>
          <a:prstGeom prst="rect">
            <a:avLst/>
          </a:prstGeom>
        </p:spPr>
      </p:pic>
      <p:pic>
        <p:nvPicPr>
          <p:cNvPr id="6" name="Kép 5" descr="42219687DSC_0804.JPG"/>
          <p:cNvPicPr>
            <a:picLocks noChangeAspect="1"/>
          </p:cNvPicPr>
          <p:nvPr/>
        </p:nvPicPr>
        <p:blipFill>
          <a:blip r:embed="rId4" cstate="print"/>
          <a:stretch>
            <a:fillRect/>
          </a:stretch>
        </p:blipFill>
        <p:spPr>
          <a:xfrm>
            <a:off x="2771800" y="4605275"/>
            <a:ext cx="3384376" cy="2252725"/>
          </a:xfrm>
          <a:prstGeom prst="rect">
            <a:avLst/>
          </a:prstGeom>
        </p:spPr>
      </p:pic>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1143000"/>
          </a:xfrm>
        </p:spPr>
        <p:txBody>
          <a:bodyPr/>
          <a:lstStyle/>
          <a:p>
            <a:r>
              <a:rPr lang="hu-HU" dirty="0" smtClean="0">
                <a:solidFill>
                  <a:schemeClr val="bg1"/>
                </a:solidFill>
              </a:rPr>
              <a:t>Lehetőségek</a:t>
            </a:r>
            <a:endParaRPr lang="hu-HU" dirty="0">
              <a:solidFill>
                <a:schemeClr val="bg1"/>
              </a:solidFill>
            </a:endParaRPr>
          </a:p>
        </p:txBody>
      </p:sp>
      <p:sp>
        <p:nvSpPr>
          <p:cNvPr id="3" name="Tartalom helye 2"/>
          <p:cNvSpPr>
            <a:spLocks noGrp="1"/>
          </p:cNvSpPr>
          <p:nvPr>
            <p:ph idx="1"/>
          </p:nvPr>
        </p:nvSpPr>
        <p:spPr>
          <a:xfrm>
            <a:off x="467544" y="980728"/>
            <a:ext cx="8229600" cy="1656184"/>
          </a:xfrm>
        </p:spPr>
        <p:txBody>
          <a:bodyPr>
            <a:normAutofit/>
          </a:bodyPr>
          <a:lstStyle/>
          <a:p>
            <a:pPr algn="just"/>
            <a:r>
              <a:rPr lang="hu-HU" sz="2400" dirty="0" smtClean="0"/>
              <a:t>A felnőttek újra kipróbálhatták, mennyire emlékeznek az újraélesztés fontos lépéseire, akinek pedig ez eddig ismeretlen volt, annak megtanították hogyan is kell.</a:t>
            </a:r>
            <a:endParaRPr lang="hu-HU" sz="2400" dirty="0"/>
          </a:p>
        </p:txBody>
      </p:sp>
      <p:pic>
        <p:nvPicPr>
          <p:cNvPr id="4" name="Kép 3" descr="42245523DSC_0797.JPG"/>
          <p:cNvPicPr>
            <a:picLocks noChangeAspect="1"/>
          </p:cNvPicPr>
          <p:nvPr/>
        </p:nvPicPr>
        <p:blipFill>
          <a:blip r:embed="rId2" cstate="print"/>
          <a:stretch>
            <a:fillRect/>
          </a:stretch>
        </p:blipFill>
        <p:spPr>
          <a:xfrm>
            <a:off x="107504" y="2204864"/>
            <a:ext cx="3888432" cy="2588238"/>
          </a:xfrm>
          <a:prstGeom prst="rect">
            <a:avLst/>
          </a:prstGeom>
        </p:spPr>
      </p:pic>
      <p:pic>
        <p:nvPicPr>
          <p:cNvPr id="6" name="Kép 5" descr="44178189DSC_0796.JPG"/>
          <p:cNvPicPr>
            <a:picLocks noChangeAspect="1"/>
          </p:cNvPicPr>
          <p:nvPr/>
        </p:nvPicPr>
        <p:blipFill>
          <a:blip r:embed="rId3" cstate="print"/>
          <a:stretch>
            <a:fillRect/>
          </a:stretch>
        </p:blipFill>
        <p:spPr>
          <a:xfrm>
            <a:off x="2555776" y="3934250"/>
            <a:ext cx="4392488" cy="2923750"/>
          </a:xfrm>
          <a:prstGeom prst="rect">
            <a:avLst/>
          </a:prstGeom>
        </p:spPr>
      </p:pic>
      <p:pic>
        <p:nvPicPr>
          <p:cNvPr id="7" name="Kép 6" descr="15782381_1796057767277536_249996994_n.jpg"/>
          <p:cNvPicPr>
            <a:picLocks noChangeAspect="1"/>
          </p:cNvPicPr>
          <p:nvPr/>
        </p:nvPicPr>
        <p:blipFill>
          <a:blip r:embed="rId4" cstate="print"/>
          <a:stretch>
            <a:fillRect/>
          </a:stretch>
        </p:blipFill>
        <p:spPr>
          <a:xfrm>
            <a:off x="6372200" y="2204864"/>
            <a:ext cx="2599184" cy="3248980"/>
          </a:xfrm>
          <a:prstGeom prst="rect">
            <a:avLst/>
          </a:prstGeom>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bg1"/>
                </a:solidFill>
              </a:rPr>
              <a:t>Siker</a:t>
            </a:r>
            <a:endParaRPr lang="hu-HU" dirty="0">
              <a:solidFill>
                <a:schemeClr val="bg1"/>
              </a:solidFill>
            </a:endParaRPr>
          </a:p>
        </p:txBody>
      </p:sp>
      <p:pic>
        <p:nvPicPr>
          <p:cNvPr id="4" name="Tartalom helye 3" descr="69456604DSC_0793.JPG"/>
          <p:cNvPicPr>
            <a:picLocks noGrp="1" noChangeAspect="1"/>
          </p:cNvPicPr>
          <p:nvPr>
            <p:ph idx="1"/>
          </p:nvPr>
        </p:nvPicPr>
        <p:blipFill>
          <a:blip r:embed="rId2" cstate="print"/>
          <a:stretch>
            <a:fillRect/>
          </a:stretch>
        </p:blipFill>
        <p:spPr>
          <a:xfrm>
            <a:off x="107504" y="4725144"/>
            <a:ext cx="3024336" cy="2013074"/>
          </a:xfrm>
        </p:spPr>
      </p:pic>
      <p:pic>
        <p:nvPicPr>
          <p:cNvPr id="5" name="Kép 4" descr="15508949DSC_0791.JPG"/>
          <p:cNvPicPr>
            <a:picLocks noChangeAspect="1"/>
          </p:cNvPicPr>
          <p:nvPr/>
        </p:nvPicPr>
        <p:blipFill>
          <a:blip r:embed="rId3" cstate="print"/>
          <a:stretch>
            <a:fillRect/>
          </a:stretch>
        </p:blipFill>
        <p:spPr>
          <a:xfrm>
            <a:off x="6111470" y="4725144"/>
            <a:ext cx="3032530" cy="2018528"/>
          </a:xfrm>
          <a:prstGeom prst="rect">
            <a:avLst/>
          </a:prstGeom>
        </p:spPr>
      </p:pic>
      <p:pic>
        <p:nvPicPr>
          <p:cNvPr id="6" name="Kép 5" descr="67093237DSC_0795.JPG"/>
          <p:cNvPicPr>
            <a:picLocks noChangeAspect="1"/>
          </p:cNvPicPr>
          <p:nvPr/>
        </p:nvPicPr>
        <p:blipFill>
          <a:blip r:embed="rId4" cstate="print"/>
          <a:stretch>
            <a:fillRect/>
          </a:stretch>
        </p:blipFill>
        <p:spPr>
          <a:xfrm>
            <a:off x="3131839" y="4725144"/>
            <a:ext cx="3029069" cy="2016224"/>
          </a:xfrm>
          <a:prstGeom prst="rect">
            <a:avLst/>
          </a:prstGeom>
        </p:spPr>
      </p:pic>
      <p:sp>
        <p:nvSpPr>
          <p:cNvPr id="8" name="Szövegdoboz 7"/>
          <p:cNvSpPr txBox="1"/>
          <p:nvPr/>
        </p:nvSpPr>
        <p:spPr>
          <a:xfrm>
            <a:off x="395536" y="1556792"/>
            <a:ext cx="8424936" cy="2677656"/>
          </a:xfrm>
          <a:prstGeom prst="rect">
            <a:avLst/>
          </a:prstGeom>
          <a:noFill/>
        </p:spPr>
        <p:txBody>
          <a:bodyPr wrap="square" rtlCol="0">
            <a:spAutoFit/>
          </a:bodyPr>
          <a:lstStyle/>
          <a:p>
            <a:pPr algn="just"/>
            <a:r>
              <a:rPr lang="hu-HU" sz="2400" dirty="0" smtClean="0"/>
              <a:t>Azt hiszem, a képek bizonyítják, mekkora érdeklődést váltott ki a látogatókból a sátor. Hisz melyik gyereket ne bolondítaná meg egy rendőrautó látványa? Melyik gyerek ne szeretne beleülni?  </a:t>
            </a:r>
          </a:p>
          <a:p>
            <a:pPr algn="just"/>
            <a:r>
              <a:rPr lang="hu-HU" sz="2400" dirty="0" smtClean="0"/>
              <a:t>Megmutattuk nekik, hogy működik a sziréna, és minden apróság, ami csak érdekelte a látogatókat. Nagyobb sikerünk nem is lehetett volna.</a:t>
            </a:r>
            <a:endParaRPr lang="hu-HU" sz="2400" dirty="0"/>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bg1"/>
                </a:solidFill>
              </a:rPr>
              <a:t>A harmadik évem</a:t>
            </a:r>
            <a:endParaRPr lang="hu-HU" dirty="0">
              <a:solidFill>
                <a:schemeClr val="bg1"/>
              </a:solidFill>
            </a:endParaRPr>
          </a:p>
        </p:txBody>
      </p:sp>
      <p:sp>
        <p:nvSpPr>
          <p:cNvPr id="3" name="Tartalom helye 2"/>
          <p:cNvSpPr>
            <a:spLocks noGrp="1"/>
          </p:cNvSpPr>
          <p:nvPr>
            <p:ph idx="1"/>
          </p:nvPr>
        </p:nvSpPr>
        <p:spPr>
          <a:xfrm>
            <a:off x="467544" y="1340768"/>
            <a:ext cx="8229600" cy="4709160"/>
          </a:xfrm>
        </p:spPr>
        <p:txBody>
          <a:bodyPr>
            <a:normAutofit/>
          </a:bodyPr>
          <a:lstStyle/>
          <a:p>
            <a:pPr algn="just"/>
            <a:r>
              <a:rPr lang="hu-HU" sz="2000" dirty="0" smtClean="0"/>
              <a:t>Sikerült beilleszkednem a rendőrségi csapatba és rengeteg emléket gyűjtöttem, tapasztalatokat szereztem, új barátokat és ne felejtsük el a sok közös pillanatot, amelyeket megörökítettünk, ha éppen szünetünk volt. </a:t>
            </a:r>
            <a:r>
              <a:rPr lang="hu-HU" sz="2000" dirty="0" smtClean="0">
                <a:sym typeface="Wingdings" pitchFamily="2" charset="2"/>
              </a:rPr>
              <a:t></a:t>
            </a:r>
            <a:endParaRPr lang="hu-HU" sz="2000" dirty="0"/>
          </a:p>
        </p:txBody>
      </p:sp>
      <p:pic>
        <p:nvPicPr>
          <p:cNvPr id="4" name="Kép 3" descr="14269529_1871679649722542_900390540_n.jpg"/>
          <p:cNvPicPr>
            <a:picLocks noChangeAspect="1"/>
          </p:cNvPicPr>
          <p:nvPr/>
        </p:nvPicPr>
        <p:blipFill>
          <a:blip r:embed="rId2" cstate="print"/>
          <a:stretch>
            <a:fillRect/>
          </a:stretch>
        </p:blipFill>
        <p:spPr>
          <a:xfrm>
            <a:off x="611560" y="2780928"/>
            <a:ext cx="2260489" cy="3719057"/>
          </a:xfrm>
          <a:prstGeom prst="rect">
            <a:avLst/>
          </a:prstGeom>
        </p:spPr>
      </p:pic>
      <p:pic>
        <p:nvPicPr>
          <p:cNvPr id="5" name="Kép 4" descr="14011937_1740282502855063_875207111_n.jpg"/>
          <p:cNvPicPr>
            <a:picLocks noChangeAspect="1"/>
          </p:cNvPicPr>
          <p:nvPr/>
        </p:nvPicPr>
        <p:blipFill>
          <a:blip r:embed="rId3" cstate="print"/>
          <a:stretch>
            <a:fillRect/>
          </a:stretch>
        </p:blipFill>
        <p:spPr>
          <a:xfrm>
            <a:off x="3131840" y="2780928"/>
            <a:ext cx="2790056" cy="3720075"/>
          </a:xfrm>
          <a:prstGeom prst="rect">
            <a:avLst/>
          </a:prstGeom>
        </p:spPr>
      </p:pic>
      <p:pic>
        <p:nvPicPr>
          <p:cNvPr id="6" name="Kép 5" descr="13578951_1059287174157327_686974868_n.jpg"/>
          <p:cNvPicPr>
            <a:picLocks noChangeAspect="1"/>
          </p:cNvPicPr>
          <p:nvPr/>
        </p:nvPicPr>
        <p:blipFill>
          <a:blip r:embed="rId4" cstate="print"/>
          <a:stretch>
            <a:fillRect/>
          </a:stretch>
        </p:blipFill>
        <p:spPr>
          <a:xfrm>
            <a:off x="6228184" y="2852936"/>
            <a:ext cx="2679762" cy="3573016"/>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bg1"/>
                </a:solidFill>
              </a:rPr>
              <a:t>Kezdőként</a:t>
            </a:r>
            <a:endParaRPr lang="hu-HU" dirty="0">
              <a:solidFill>
                <a:schemeClr val="bg1"/>
              </a:solidFill>
            </a:endParaRPr>
          </a:p>
        </p:txBody>
      </p:sp>
      <p:sp>
        <p:nvSpPr>
          <p:cNvPr id="3" name="Tartalom helye 2"/>
          <p:cNvSpPr>
            <a:spLocks noGrp="1"/>
          </p:cNvSpPr>
          <p:nvPr>
            <p:ph idx="1"/>
          </p:nvPr>
        </p:nvSpPr>
        <p:spPr/>
        <p:txBody>
          <a:bodyPr>
            <a:normAutofit/>
          </a:bodyPr>
          <a:lstStyle/>
          <a:p>
            <a:pPr algn="just"/>
            <a:r>
              <a:rPr lang="hu-HU" dirty="0" smtClean="0"/>
              <a:t>Mikor megtudtam, hogy kötelező közösségi szolgálatot teljesíteni, persze én sem tudtam hogyan is kezdjek neki. Mindig kaptunk értesítéseket Radványi Éva tanárnőtől, de az első közgázos évemben még nem voltam annyira bátor.</a:t>
            </a:r>
          </a:p>
          <a:p>
            <a:pPr algn="just"/>
            <a:r>
              <a:rPr lang="hu-HU" dirty="0" smtClean="0"/>
              <a:t>Elsősorban az iskolában végeztem közösségi szolgálatot: versenyek lebonyolítása, terem berendezése. </a:t>
            </a:r>
            <a:endParaRPr lang="hu-HU"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260648"/>
            <a:ext cx="8229600" cy="1143000"/>
          </a:xfrm>
        </p:spPr>
        <p:txBody>
          <a:bodyPr/>
          <a:lstStyle/>
          <a:p>
            <a:r>
              <a:rPr lang="hu-HU" dirty="0" smtClean="0">
                <a:solidFill>
                  <a:schemeClr val="bg1"/>
                </a:solidFill>
              </a:rPr>
              <a:t>Terveim</a:t>
            </a:r>
            <a:endParaRPr lang="hu-HU" dirty="0">
              <a:solidFill>
                <a:schemeClr val="bg1"/>
              </a:solidFill>
            </a:endParaRPr>
          </a:p>
        </p:txBody>
      </p:sp>
      <p:sp>
        <p:nvSpPr>
          <p:cNvPr id="3" name="Tartalom helye 2"/>
          <p:cNvSpPr>
            <a:spLocks noGrp="1"/>
          </p:cNvSpPr>
          <p:nvPr>
            <p:ph idx="1"/>
          </p:nvPr>
        </p:nvSpPr>
        <p:spPr>
          <a:xfrm>
            <a:off x="251520" y="1700808"/>
            <a:ext cx="8424936" cy="4824536"/>
          </a:xfrm>
        </p:spPr>
        <p:txBody>
          <a:bodyPr/>
          <a:lstStyle/>
          <a:p>
            <a:pPr algn="just"/>
            <a:r>
              <a:rPr lang="hu-HU" dirty="0" smtClean="0"/>
              <a:t>Munkámat továbbra is folytatom természetesen. Az 50 órám már régóta megvan, de már nem is azért csinálom, hogy minél több legyen. Szeretek segíteni másokon és szeretek az új barátaimmal lenni. Az sem utolsó szempont, hogy mai napig tanulok új dolgokat, újabb és újabb szituációkban tudom kipróbálni magam.</a:t>
            </a:r>
          </a:p>
          <a:p>
            <a:pPr>
              <a:buNone/>
            </a:pPr>
            <a:endParaRPr lang="hu-HU" dirty="0"/>
          </a:p>
        </p:txBody>
      </p:sp>
    </p:spTree>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20888"/>
            <a:ext cx="4186808" cy="1143000"/>
          </a:xfrm>
        </p:spPr>
        <p:txBody>
          <a:bodyPr>
            <a:normAutofit fontScale="90000"/>
          </a:bodyPr>
          <a:lstStyle/>
          <a:p>
            <a:r>
              <a:rPr lang="hu-HU" dirty="0" smtClean="0">
                <a:solidFill>
                  <a:schemeClr val="bg1"/>
                </a:solidFill>
              </a:rPr>
              <a:t>Ivády Gréta</a:t>
            </a:r>
            <a:br>
              <a:rPr lang="hu-HU" dirty="0" smtClean="0">
                <a:solidFill>
                  <a:schemeClr val="bg1"/>
                </a:solidFill>
              </a:rPr>
            </a:br>
            <a:r>
              <a:rPr lang="hu-HU" dirty="0" smtClean="0">
                <a:solidFill>
                  <a:schemeClr val="bg1"/>
                </a:solidFill>
              </a:rPr>
              <a:t>2016/2017</a:t>
            </a:r>
            <a:endParaRPr lang="hu-HU" dirty="0">
              <a:solidFill>
                <a:schemeClr val="bg1"/>
              </a:solidFill>
            </a:endParaRPr>
          </a:p>
        </p:txBody>
      </p:sp>
      <p:pic>
        <p:nvPicPr>
          <p:cNvPr id="4" name="Tartalom helye 3" descr="13051745_1016002141819164_2247607115369831125_n.jpg"/>
          <p:cNvPicPr>
            <a:picLocks noGrp="1" noChangeAspect="1"/>
          </p:cNvPicPr>
          <p:nvPr>
            <p:ph idx="1"/>
          </p:nvPr>
        </p:nvPicPr>
        <p:blipFill>
          <a:blip r:embed="rId2" cstate="print"/>
          <a:stretch>
            <a:fillRect/>
          </a:stretch>
        </p:blipFill>
        <p:spPr>
          <a:xfrm>
            <a:off x="3995936" y="332656"/>
            <a:ext cx="4896544" cy="612068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1600" y="116632"/>
            <a:ext cx="6635750" cy="1714500"/>
          </a:xfrm>
        </p:spPr>
        <p:txBody>
          <a:bodyPr>
            <a:normAutofit/>
          </a:bodyPr>
          <a:lstStyle/>
          <a:p>
            <a:pPr fontAlgn="auto">
              <a:spcAft>
                <a:spcPts val="0"/>
              </a:spcAft>
              <a:defRPr/>
            </a:pPr>
            <a:r>
              <a:rPr lang="hu-HU" sz="4000" dirty="0" smtClean="0">
                <a:solidFill>
                  <a:srgbClr val="000099"/>
                </a:solidFill>
              </a:rPr>
              <a:t>A KÖZÖSSÉGI SZOLGÁLAT TERÜLETEI</a:t>
            </a:r>
          </a:p>
        </p:txBody>
      </p:sp>
      <p:sp>
        <p:nvSpPr>
          <p:cNvPr id="8195" name="Rectangle 3"/>
          <p:cNvSpPr>
            <a:spLocks noGrp="1" noChangeArrowheads="1"/>
          </p:cNvSpPr>
          <p:nvPr>
            <p:ph idx="1"/>
          </p:nvPr>
        </p:nvSpPr>
        <p:spPr>
          <a:xfrm>
            <a:off x="467544" y="1772816"/>
            <a:ext cx="7740650" cy="5300663"/>
          </a:xfrm>
        </p:spPr>
        <p:txBody>
          <a:bodyPr/>
          <a:lstStyle/>
          <a:p>
            <a:r>
              <a:rPr lang="hu-HU" sz="2600" b="1" i="1" dirty="0" smtClean="0">
                <a:solidFill>
                  <a:srgbClr val="800000"/>
                </a:solidFill>
              </a:rPr>
              <a:t>a) </a:t>
            </a:r>
            <a:r>
              <a:rPr lang="hu-HU" sz="2600" b="1" dirty="0" smtClean="0">
                <a:solidFill>
                  <a:srgbClr val="800000"/>
                </a:solidFill>
              </a:rPr>
              <a:t>egészségügyi </a:t>
            </a:r>
            <a:endParaRPr lang="hu-HU" sz="2600" b="1" i="1" dirty="0" smtClean="0">
              <a:solidFill>
                <a:srgbClr val="800000"/>
              </a:solidFill>
            </a:endParaRPr>
          </a:p>
          <a:p>
            <a:r>
              <a:rPr lang="hu-HU" sz="2600" b="1" i="1" dirty="0" smtClean="0">
                <a:solidFill>
                  <a:srgbClr val="FF0000"/>
                </a:solidFill>
              </a:rPr>
              <a:t>b) </a:t>
            </a:r>
            <a:r>
              <a:rPr lang="hu-HU" sz="2600" b="1" dirty="0" smtClean="0">
                <a:solidFill>
                  <a:srgbClr val="FF0000"/>
                </a:solidFill>
              </a:rPr>
              <a:t>szociális és jótékonysági</a:t>
            </a:r>
            <a:r>
              <a:rPr lang="hu-HU" sz="2600" b="1" dirty="0" smtClean="0"/>
              <a:t> </a:t>
            </a:r>
            <a:endParaRPr lang="hu-HU" sz="2600" b="1" i="1" dirty="0" smtClean="0"/>
          </a:p>
          <a:p>
            <a:r>
              <a:rPr lang="hu-HU" sz="2600" b="1" i="1" dirty="0" smtClean="0">
                <a:solidFill>
                  <a:srgbClr val="000099"/>
                </a:solidFill>
              </a:rPr>
              <a:t>c) </a:t>
            </a:r>
            <a:r>
              <a:rPr lang="hu-HU" sz="2600" b="1" dirty="0" smtClean="0">
                <a:solidFill>
                  <a:srgbClr val="000099"/>
                </a:solidFill>
              </a:rPr>
              <a:t>oktatási </a:t>
            </a:r>
            <a:endParaRPr lang="hu-HU" sz="2600" b="1" i="1" dirty="0" smtClean="0">
              <a:solidFill>
                <a:srgbClr val="000099"/>
              </a:solidFill>
            </a:endParaRPr>
          </a:p>
          <a:p>
            <a:r>
              <a:rPr lang="hu-HU" sz="2600" b="1" i="1" dirty="0" smtClean="0">
                <a:solidFill>
                  <a:srgbClr val="006600"/>
                </a:solidFill>
              </a:rPr>
              <a:t>d) </a:t>
            </a:r>
            <a:r>
              <a:rPr lang="hu-HU" sz="2600" b="1" dirty="0" smtClean="0">
                <a:solidFill>
                  <a:srgbClr val="006600"/>
                </a:solidFill>
              </a:rPr>
              <a:t>kulturális és közösségi</a:t>
            </a:r>
            <a:r>
              <a:rPr lang="hu-HU" sz="2600" b="1" dirty="0" smtClean="0">
                <a:solidFill>
                  <a:srgbClr val="008000"/>
                </a:solidFill>
              </a:rPr>
              <a:t> </a:t>
            </a:r>
            <a:endParaRPr lang="hu-HU" sz="2600" b="1" i="1" dirty="0" smtClean="0">
              <a:solidFill>
                <a:srgbClr val="008000"/>
              </a:solidFill>
            </a:endParaRPr>
          </a:p>
          <a:p>
            <a:r>
              <a:rPr lang="hu-HU" sz="2600" b="1" i="1" dirty="0" smtClean="0">
                <a:solidFill>
                  <a:srgbClr val="A50021"/>
                </a:solidFill>
              </a:rPr>
              <a:t>e) </a:t>
            </a:r>
            <a:r>
              <a:rPr lang="hu-HU" sz="2600" b="1" dirty="0" smtClean="0">
                <a:solidFill>
                  <a:srgbClr val="A50021"/>
                </a:solidFill>
              </a:rPr>
              <a:t>környezet- és természetvédelemi</a:t>
            </a:r>
            <a:endParaRPr lang="hu-HU" sz="2600" b="1" i="1" dirty="0" smtClean="0">
              <a:solidFill>
                <a:srgbClr val="A50021"/>
              </a:solidFill>
            </a:endParaRPr>
          </a:p>
          <a:p>
            <a:r>
              <a:rPr lang="hu-HU" sz="2600" b="1" i="1" dirty="0" smtClean="0">
                <a:solidFill>
                  <a:srgbClr val="333300"/>
                </a:solidFill>
              </a:rPr>
              <a:t>f) </a:t>
            </a:r>
            <a:r>
              <a:rPr lang="hu-HU" sz="2600" b="1" dirty="0" smtClean="0">
                <a:solidFill>
                  <a:srgbClr val="333300"/>
                </a:solidFill>
              </a:rPr>
              <a:t>katasztrófavédelmi</a:t>
            </a:r>
          </a:p>
          <a:p>
            <a:r>
              <a:rPr lang="hu-HU" sz="2600" b="1" i="1" dirty="0" smtClean="0">
                <a:solidFill>
                  <a:srgbClr val="000099"/>
                </a:solidFill>
              </a:rPr>
              <a:t>g) </a:t>
            </a:r>
            <a:r>
              <a:rPr lang="hu-HU" sz="2600" b="1" dirty="0" smtClean="0">
                <a:solidFill>
                  <a:srgbClr val="000099"/>
                </a:solidFill>
              </a:rPr>
              <a:t>óvodás korú, sajátos nevelési igényű gyermekekkel, tanulókkal, idős emberekkel közös sport- és szabadidős területen folytatott tevékenység</a:t>
            </a:r>
            <a:r>
              <a:rPr lang="hu-HU" sz="2600" b="1" dirty="0" smtClean="0"/>
              <a:t> </a:t>
            </a:r>
          </a:p>
        </p:txBody>
      </p:sp>
    </p:spTree>
    <p:extLst>
      <p:ext uri="{BB962C8B-B14F-4D97-AF65-F5344CB8AC3E}">
        <p14:creationId xmlns:p14="http://schemas.microsoft.com/office/powerpoint/2010/main" val="2468018264"/>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7504" y="116632"/>
            <a:ext cx="8229600" cy="2160240"/>
          </a:xfrm>
        </p:spPr>
        <p:txBody>
          <a:bodyPr>
            <a:normAutofit fontScale="85000" lnSpcReduction="10000"/>
          </a:bodyPr>
          <a:lstStyle/>
          <a:p>
            <a:pPr algn="ctr"/>
            <a:r>
              <a:rPr lang="hu-HU" b="1" dirty="0" smtClean="0"/>
              <a:t>KULTURÁLIS ÉS KÖZÖSSÉGI TEVÉKENYSÉGEM</a:t>
            </a:r>
          </a:p>
          <a:p>
            <a:pPr algn="just"/>
            <a:r>
              <a:rPr lang="hu-HU" dirty="0" smtClean="0"/>
              <a:t>Diákszínpadosként és énekkarosként rengeteg lehetőséget kaptam szerepelni és persze közösségi órákat szerezni. Úgy gondolom, </a:t>
            </a:r>
            <a:r>
              <a:rPr lang="hu-HU" dirty="0" smtClean="0"/>
              <a:t>így már a kezdetektől aktív </a:t>
            </a:r>
            <a:r>
              <a:rPr lang="hu-HU" dirty="0" smtClean="0"/>
              <a:t>résztvevője voltam az iskolai életnek</a:t>
            </a:r>
            <a:r>
              <a:rPr lang="hu-HU" dirty="0" smtClean="0"/>
              <a:t>. Előnyt kovácsolhattam abból, hogy szeretek szerepelni.</a:t>
            </a:r>
            <a:endParaRPr lang="hu-HU" dirty="0"/>
          </a:p>
        </p:txBody>
      </p:sp>
      <p:pic>
        <p:nvPicPr>
          <p:cNvPr id="4" name="Kép 3" descr="11079522_1618054821762789_8409271171415310874_n.jpg"/>
          <p:cNvPicPr>
            <a:picLocks noChangeAspect="1"/>
          </p:cNvPicPr>
          <p:nvPr/>
        </p:nvPicPr>
        <p:blipFill>
          <a:blip r:embed="rId2" cstate="print"/>
          <a:stretch>
            <a:fillRect/>
          </a:stretch>
        </p:blipFill>
        <p:spPr>
          <a:xfrm>
            <a:off x="971600" y="2276872"/>
            <a:ext cx="6912768" cy="4608512"/>
          </a:xfrm>
          <a:prstGeom prst="rect">
            <a:avLst/>
          </a:prstGeom>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hu-HU" dirty="0" smtClean="0">
                <a:solidFill>
                  <a:schemeClr val="bg1"/>
                </a:solidFill>
              </a:rPr>
              <a:t>Néhány kép a műsorról</a:t>
            </a:r>
            <a:endParaRPr lang="hu-HU" dirty="0">
              <a:solidFill>
                <a:schemeClr val="bg1"/>
              </a:solidFill>
            </a:endParaRPr>
          </a:p>
        </p:txBody>
      </p:sp>
      <p:pic>
        <p:nvPicPr>
          <p:cNvPr id="4" name="Tartalom helye 3" descr="10953908_1618084195093185_7778262208990033527_n.jpg"/>
          <p:cNvPicPr>
            <a:picLocks noGrp="1" noChangeAspect="1"/>
          </p:cNvPicPr>
          <p:nvPr>
            <p:ph idx="1"/>
          </p:nvPr>
        </p:nvPicPr>
        <p:blipFill>
          <a:blip r:embed="rId2" cstate="print"/>
          <a:stretch>
            <a:fillRect/>
          </a:stretch>
        </p:blipFill>
        <p:spPr>
          <a:xfrm>
            <a:off x="899592" y="2636912"/>
            <a:ext cx="3096344" cy="2064230"/>
          </a:xfrm>
        </p:spPr>
      </p:pic>
      <p:pic>
        <p:nvPicPr>
          <p:cNvPr id="5" name="Kép 4" descr="11627_1618081741760097_7983479893685843022_n.jpg"/>
          <p:cNvPicPr>
            <a:picLocks noChangeAspect="1"/>
          </p:cNvPicPr>
          <p:nvPr/>
        </p:nvPicPr>
        <p:blipFill>
          <a:blip r:embed="rId3" cstate="print"/>
          <a:stretch>
            <a:fillRect/>
          </a:stretch>
        </p:blipFill>
        <p:spPr>
          <a:xfrm>
            <a:off x="5148064" y="2492896"/>
            <a:ext cx="3744416" cy="2496277"/>
          </a:xfrm>
          <a:prstGeom prst="rect">
            <a:avLst/>
          </a:prstGeom>
        </p:spPr>
      </p:pic>
      <p:pic>
        <p:nvPicPr>
          <p:cNvPr id="6" name="Kép 5" descr="11088398_1618087515092853_6064108546852990836_n.jpg"/>
          <p:cNvPicPr>
            <a:picLocks noChangeAspect="1"/>
          </p:cNvPicPr>
          <p:nvPr/>
        </p:nvPicPr>
        <p:blipFill>
          <a:blip r:embed="rId4" cstate="print"/>
          <a:stretch>
            <a:fillRect/>
          </a:stretch>
        </p:blipFill>
        <p:spPr>
          <a:xfrm>
            <a:off x="0" y="4437112"/>
            <a:ext cx="3491880" cy="2327919"/>
          </a:xfrm>
          <a:prstGeom prst="rect">
            <a:avLst/>
          </a:prstGeom>
        </p:spPr>
      </p:pic>
      <p:pic>
        <p:nvPicPr>
          <p:cNvPr id="7" name="Kép 6" descr="11102903_1618073308427607_4538246178391181390_n.jpg"/>
          <p:cNvPicPr>
            <a:picLocks noChangeAspect="1"/>
          </p:cNvPicPr>
          <p:nvPr/>
        </p:nvPicPr>
        <p:blipFill>
          <a:blip r:embed="rId5" cstate="print"/>
          <a:stretch>
            <a:fillRect/>
          </a:stretch>
        </p:blipFill>
        <p:spPr>
          <a:xfrm>
            <a:off x="3707904" y="4437111"/>
            <a:ext cx="3456384" cy="2304256"/>
          </a:xfrm>
          <a:prstGeom prst="rect">
            <a:avLst/>
          </a:prstGeom>
        </p:spPr>
      </p:pic>
      <p:sp>
        <p:nvSpPr>
          <p:cNvPr id="9" name="Szövegdoboz 8"/>
          <p:cNvSpPr txBox="1"/>
          <p:nvPr/>
        </p:nvSpPr>
        <p:spPr>
          <a:xfrm>
            <a:off x="107504" y="844851"/>
            <a:ext cx="8687308" cy="923330"/>
          </a:xfrm>
          <a:prstGeom prst="rect">
            <a:avLst/>
          </a:prstGeom>
          <a:noFill/>
        </p:spPr>
        <p:txBody>
          <a:bodyPr wrap="square" rtlCol="0">
            <a:spAutoFit/>
          </a:bodyPr>
          <a:lstStyle/>
          <a:p>
            <a:pPr algn="just"/>
            <a:r>
              <a:rPr lang="hu-HU" dirty="0" smtClean="0"/>
              <a:t>Azt gondolom, remek </a:t>
            </a:r>
            <a:r>
              <a:rPr lang="hu-HU" dirty="0" smtClean="0"/>
              <a:t>alkalom volt iskolám népszerűsítésére a jubileumi gálaműsor. Egy </a:t>
            </a:r>
            <a:r>
              <a:rPr lang="hu-HU" dirty="0" smtClean="0"/>
              <a:t>ilyen lehetőség nem minden napos, minden alkalmat meg kell ragadni, hogy kipróbálhasd magad. A közös munkából barátságok alakultak ki. </a:t>
            </a:r>
            <a:endParaRPr lang="hu-HU" dirty="0"/>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bg1"/>
                </a:solidFill>
              </a:rPr>
              <a:t>75. Jubileumi Gálaműsor</a:t>
            </a:r>
            <a:endParaRPr lang="hu-HU" dirty="0">
              <a:solidFill>
                <a:schemeClr val="bg1"/>
              </a:solidFill>
            </a:endParaRPr>
          </a:p>
        </p:txBody>
      </p:sp>
      <p:sp>
        <p:nvSpPr>
          <p:cNvPr id="3" name="Tartalom helye 2"/>
          <p:cNvSpPr>
            <a:spLocks noGrp="1"/>
          </p:cNvSpPr>
          <p:nvPr>
            <p:ph idx="1"/>
          </p:nvPr>
        </p:nvSpPr>
        <p:spPr>
          <a:xfrm>
            <a:off x="395536" y="1268760"/>
            <a:ext cx="8424936" cy="1080120"/>
          </a:xfrm>
        </p:spPr>
        <p:txBody>
          <a:bodyPr>
            <a:normAutofit/>
          </a:bodyPr>
          <a:lstStyle/>
          <a:p>
            <a:pPr algn="just"/>
            <a:r>
              <a:rPr lang="hu-HU" dirty="0" smtClean="0"/>
              <a:t>A hosszú és kimerítő próbák végül meghozták a várva várt sikert</a:t>
            </a:r>
            <a:r>
              <a:rPr lang="hu-HU" dirty="0"/>
              <a:t> </a:t>
            </a:r>
            <a:r>
              <a:rPr lang="hu-HU" dirty="0" smtClean="0"/>
              <a:t>a 75. jubileumi gálaműsoron.</a:t>
            </a:r>
            <a:endParaRPr lang="hu-HU" dirty="0"/>
          </a:p>
        </p:txBody>
      </p:sp>
      <p:pic>
        <p:nvPicPr>
          <p:cNvPr id="4" name="Kép 3" descr="10632862_1618039348431003_4024928658611839829_n.jpg"/>
          <p:cNvPicPr>
            <a:picLocks noChangeAspect="1"/>
          </p:cNvPicPr>
          <p:nvPr/>
        </p:nvPicPr>
        <p:blipFill>
          <a:blip r:embed="rId2" cstate="print"/>
          <a:stretch>
            <a:fillRect/>
          </a:stretch>
        </p:blipFill>
        <p:spPr>
          <a:xfrm>
            <a:off x="0" y="2636912"/>
            <a:ext cx="3383868" cy="2255912"/>
          </a:xfrm>
          <a:prstGeom prst="rect">
            <a:avLst/>
          </a:prstGeom>
        </p:spPr>
      </p:pic>
      <p:pic>
        <p:nvPicPr>
          <p:cNvPr id="5" name="Kép 4" descr="10945743_1618030848431853_8738318676202471317_o.jpg"/>
          <p:cNvPicPr>
            <a:picLocks noChangeAspect="1"/>
          </p:cNvPicPr>
          <p:nvPr/>
        </p:nvPicPr>
        <p:blipFill>
          <a:blip r:embed="rId3" cstate="print"/>
          <a:stretch>
            <a:fillRect/>
          </a:stretch>
        </p:blipFill>
        <p:spPr>
          <a:xfrm>
            <a:off x="3275856" y="2924944"/>
            <a:ext cx="2498452" cy="3753543"/>
          </a:xfrm>
          <a:prstGeom prst="rect">
            <a:avLst/>
          </a:prstGeom>
        </p:spPr>
      </p:pic>
      <p:pic>
        <p:nvPicPr>
          <p:cNvPr id="6" name="Kép 5" descr="11088233_1618083208426617_2590297503468494525_n.jpg"/>
          <p:cNvPicPr>
            <a:picLocks noChangeAspect="1"/>
          </p:cNvPicPr>
          <p:nvPr/>
        </p:nvPicPr>
        <p:blipFill>
          <a:blip r:embed="rId4" cstate="print"/>
          <a:stretch>
            <a:fillRect/>
          </a:stretch>
        </p:blipFill>
        <p:spPr>
          <a:xfrm>
            <a:off x="5652120" y="4530080"/>
            <a:ext cx="3491880" cy="2327920"/>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normAutofit/>
          </a:bodyPr>
          <a:lstStyle/>
          <a:p>
            <a:r>
              <a:rPr lang="hu-HU" dirty="0">
                <a:solidFill>
                  <a:schemeClr val="bg1"/>
                </a:solidFill>
              </a:rPr>
              <a:t>A Máltai </a:t>
            </a:r>
            <a:r>
              <a:rPr lang="hu-HU" dirty="0" smtClean="0">
                <a:solidFill>
                  <a:schemeClr val="bg1"/>
                </a:solidFill>
              </a:rPr>
              <a:t>Szeretetszolgálatnál</a:t>
            </a:r>
            <a:endParaRPr lang="hu-HU" dirty="0">
              <a:solidFill>
                <a:schemeClr val="bg1"/>
              </a:solidFill>
            </a:endParaRPr>
          </a:p>
        </p:txBody>
      </p:sp>
      <p:sp>
        <p:nvSpPr>
          <p:cNvPr id="3" name="Tartalom helye 2"/>
          <p:cNvSpPr>
            <a:spLocks noGrp="1"/>
          </p:cNvSpPr>
          <p:nvPr>
            <p:ph idx="1"/>
          </p:nvPr>
        </p:nvSpPr>
        <p:spPr>
          <a:xfrm>
            <a:off x="251520" y="980728"/>
            <a:ext cx="8445624" cy="4709160"/>
          </a:xfrm>
        </p:spPr>
        <p:txBody>
          <a:bodyPr/>
          <a:lstStyle/>
          <a:p>
            <a:pPr algn="just"/>
            <a:r>
              <a:rPr lang="hu-HU" dirty="0" smtClean="0"/>
              <a:t>Az első </a:t>
            </a:r>
            <a:r>
              <a:rPr lang="hu-HU" u="sng" dirty="0" smtClean="0"/>
              <a:t>szociális és jótékonysági</a:t>
            </a:r>
            <a:r>
              <a:rPr lang="hu-HU" dirty="0" smtClean="0"/>
              <a:t> közösségi munkámra két osztálytársammal mentem el. Szerencsére Zsófinak nem volt ismeretlen a környezet, gyorsan összebarátkoztunk a főnökeinkkel, akikkel a végére igazi barátok lettünk. Sokat viccelődtek velünk, szórakoztunk. </a:t>
            </a:r>
            <a:endParaRPr lang="hu-HU" dirty="0"/>
          </a:p>
        </p:txBody>
      </p:sp>
      <p:pic>
        <p:nvPicPr>
          <p:cNvPr id="4" name="Kép 3" descr="11741872_862316570521056_727581423_n.jpg"/>
          <p:cNvPicPr>
            <a:picLocks noChangeAspect="1"/>
          </p:cNvPicPr>
          <p:nvPr/>
        </p:nvPicPr>
        <p:blipFill>
          <a:blip r:embed="rId2" cstate="print"/>
          <a:stretch>
            <a:fillRect/>
          </a:stretch>
        </p:blipFill>
        <p:spPr>
          <a:xfrm>
            <a:off x="539552" y="3645024"/>
            <a:ext cx="4067944" cy="3050958"/>
          </a:xfrm>
          <a:prstGeom prst="rect">
            <a:avLst/>
          </a:prstGeom>
        </p:spPr>
      </p:pic>
      <p:pic>
        <p:nvPicPr>
          <p:cNvPr id="5" name="Kép 4" descr="11713623_859207620831951_204847521_n.jpg"/>
          <p:cNvPicPr>
            <a:picLocks noChangeAspect="1"/>
          </p:cNvPicPr>
          <p:nvPr/>
        </p:nvPicPr>
        <p:blipFill>
          <a:blip r:embed="rId3" cstate="print"/>
          <a:stretch>
            <a:fillRect/>
          </a:stretch>
        </p:blipFill>
        <p:spPr>
          <a:xfrm>
            <a:off x="5724128" y="3717032"/>
            <a:ext cx="2211710" cy="2948947"/>
          </a:xfrm>
          <a:prstGeom prst="rect">
            <a:avLst/>
          </a:prstGeom>
        </p:spPr>
      </p:pic>
      <p:cxnSp>
        <p:nvCxnSpPr>
          <p:cNvPr id="7" name="Egyenes összekötő nyíllal 6"/>
          <p:cNvCxnSpPr/>
          <p:nvPr/>
        </p:nvCxnSpPr>
        <p:spPr>
          <a:xfrm flipH="1">
            <a:off x="5364088" y="4365104"/>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zögletes összekötő 8"/>
          <p:cNvCxnSpPr/>
          <p:nvPr/>
        </p:nvCxnSpPr>
        <p:spPr>
          <a:xfrm flipV="1">
            <a:off x="7085930" y="3861048"/>
            <a:ext cx="1158478" cy="150366"/>
          </a:xfrm>
          <a:prstGeom prst="bentConnector3">
            <a:avLst>
              <a:gd name="adj1" fmla="val -682"/>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4788024" y="4221088"/>
            <a:ext cx="720080" cy="369332"/>
          </a:xfrm>
          <a:prstGeom prst="rect">
            <a:avLst/>
          </a:prstGeom>
          <a:noFill/>
        </p:spPr>
        <p:txBody>
          <a:bodyPr wrap="square" rtlCol="0">
            <a:spAutoFit/>
          </a:bodyPr>
          <a:lstStyle/>
          <a:p>
            <a:r>
              <a:rPr lang="hu-HU" dirty="0" smtClean="0"/>
              <a:t>Piri</a:t>
            </a:r>
            <a:endParaRPr lang="hu-HU" dirty="0"/>
          </a:p>
        </p:txBody>
      </p:sp>
      <p:sp>
        <p:nvSpPr>
          <p:cNvPr id="16" name="Szövegdoboz 15"/>
          <p:cNvSpPr txBox="1"/>
          <p:nvPr/>
        </p:nvSpPr>
        <p:spPr>
          <a:xfrm>
            <a:off x="8244408" y="3717032"/>
            <a:ext cx="899592" cy="369332"/>
          </a:xfrm>
          <a:prstGeom prst="rect">
            <a:avLst/>
          </a:prstGeom>
          <a:noFill/>
        </p:spPr>
        <p:txBody>
          <a:bodyPr wrap="square" rtlCol="0">
            <a:spAutoFit/>
          </a:bodyPr>
          <a:lstStyle/>
          <a:p>
            <a:r>
              <a:rPr lang="hu-HU" dirty="0" smtClean="0"/>
              <a:t>Zsófi</a:t>
            </a:r>
            <a:endParaRPr lang="hu-HU" dirty="0"/>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descr="11696681_859207587498621_2030609670_n.jpg"/>
          <p:cNvPicPr>
            <a:picLocks noChangeAspect="1"/>
          </p:cNvPicPr>
          <p:nvPr/>
        </p:nvPicPr>
        <p:blipFill>
          <a:blip r:embed="rId2" cstate="print"/>
          <a:stretch>
            <a:fillRect/>
          </a:stretch>
        </p:blipFill>
        <p:spPr>
          <a:xfrm>
            <a:off x="6860282" y="2348880"/>
            <a:ext cx="2283718" cy="3044957"/>
          </a:xfrm>
          <a:prstGeom prst="rect">
            <a:avLst/>
          </a:prstGeom>
        </p:spPr>
      </p:pic>
      <p:pic>
        <p:nvPicPr>
          <p:cNvPr id="6" name="Kép 5" descr="11749476_847695115312614_409988770_n.jpg"/>
          <p:cNvPicPr>
            <a:picLocks noChangeAspect="1"/>
          </p:cNvPicPr>
          <p:nvPr/>
        </p:nvPicPr>
        <p:blipFill>
          <a:blip r:embed="rId3" cstate="print"/>
          <a:stretch>
            <a:fillRect/>
          </a:stretch>
        </p:blipFill>
        <p:spPr>
          <a:xfrm>
            <a:off x="3779912" y="2420888"/>
            <a:ext cx="2355726" cy="3140968"/>
          </a:xfrm>
          <a:prstGeom prst="rect">
            <a:avLst/>
          </a:prstGeom>
        </p:spPr>
      </p:pic>
      <p:sp>
        <p:nvSpPr>
          <p:cNvPr id="2" name="Cím 1"/>
          <p:cNvSpPr>
            <a:spLocks noGrp="1"/>
          </p:cNvSpPr>
          <p:nvPr>
            <p:ph type="title"/>
          </p:nvPr>
        </p:nvSpPr>
        <p:spPr/>
        <p:txBody>
          <a:bodyPr/>
          <a:lstStyle/>
          <a:p>
            <a:r>
              <a:rPr lang="hu-HU" dirty="0">
                <a:solidFill>
                  <a:schemeClr val="bg1"/>
                </a:solidFill>
              </a:rPr>
              <a:t>A jó közösség</a:t>
            </a:r>
          </a:p>
        </p:txBody>
      </p:sp>
      <p:sp>
        <p:nvSpPr>
          <p:cNvPr id="3" name="Tartalom helye 2"/>
          <p:cNvSpPr>
            <a:spLocks noGrp="1"/>
          </p:cNvSpPr>
          <p:nvPr>
            <p:ph idx="1"/>
          </p:nvPr>
        </p:nvSpPr>
        <p:spPr>
          <a:xfrm>
            <a:off x="395536" y="1268760"/>
            <a:ext cx="8229600" cy="4709160"/>
          </a:xfrm>
        </p:spPr>
        <p:txBody>
          <a:bodyPr>
            <a:normAutofit/>
          </a:bodyPr>
          <a:lstStyle/>
          <a:p>
            <a:pPr algn="just"/>
            <a:r>
              <a:rPr lang="hu-HU" sz="2400" dirty="0" smtClean="0"/>
              <a:t>Amellett, hogy </a:t>
            </a:r>
            <a:r>
              <a:rPr lang="hu-HU" sz="2400" dirty="0" smtClean="0"/>
              <a:t>segítettünk az adományokat rendszerezni, rendezni… </a:t>
            </a:r>
            <a:r>
              <a:rPr lang="hu-HU" sz="2400" dirty="0" smtClean="0"/>
              <a:t>beöltözni.</a:t>
            </a:r>
            <a:endParaRPr lang="hu-HU" sz="2400" dirty="0"/>
          </a:p>
        </p:txBody>
      </p:sp>
      <p:pic>
        <p:nvPicPr>
          <p:cNvPr id="4" name="Kép 3" descr="11715837_859207590831954_587315024_n.jpg"/>
          <p:cNvPicPr>
            <a:picLocks noChangeAspect="1"/>
          </p:cNvPicPr>
          <p:nvPr/>
        </p:nvPicPr>
        <p:blipFill>
          <a:blip r:embed="rId4" cstate="print"/>
          <a:stretch>
            <a:fillRect/>
          </a:stretch>
        </p:blipFill>
        <p:spPr>
          <a:xfrm>
            <a:off x="179512" y="2492896"/>
            <a:ext cx="2301720" cy="3068960"/>
          </a:xfrm>
          <a:prstGeom prst="rect">
            <a:avLst/>
          </a:prstGeom>
        </p:spPr>
      </p:pic>
      <p:pic>
        <p:nvPicPr>
          <p:cNvPr id="5" name="Kép 4" descr="11715915_859207584165288_563719325_n.jpg"/>
          <p:cNvPicPr>
            <a:picLocks noChangeAspect="1"/>
          </p:cNvPicPr>
          <p:nvPr/>
        </p:nvPicPr>
        <p:blipFill>
          <a:blip r:embed="rId5" cstate="print"/>
          <a:stretch>
            <a:fillRect/>
          </a:stretch>
        </p:blipFill>
        <p:spPr>
          <a:xfrm>
            <a:off x="2000250" y="4005064"/>
            <a:ext cx="2139702" cy="2852936"/>
          </a:xfrm>
          <a:prstGeom prst="rect">
            <a:avLst/>
          </a:prstGeom>
        </p:spPr>
      </p:pic>
      <p:pic>
        <p:nvPicPr>
          <p:cNvPr id="7" name="Kép 6" descr="11667897_859207514165295_1008319771_n.jpg"/>
          <p:cNvPicPr>
            <a:picLocks noChangeAspect="1"/>
          </p:cNvPicPr>
          <p:nvPr/>
        </p:nvPicPr>
        <p:blipFill>
          <a:blip r:embed="rId6" cstate="print"/>
          <a:stretch>
            <a:fillRect/>
          </a:stretch>
        </p:blipFill>
        <p:spPr>
          <a:xfrm>
            <a:off x="5436096" y="4197085"/>
            <a:ext cx="1995686" cy="2660915"/>
          </a:xfrm>
          <a:prstGeom prst="rect">
            <a:avLst/>
          </a:prstGeom>
        </p:spPr>
      </p:pic>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71400"/>
            <a:ext cx="8229600" cy="1143000"/>
          </a:xfrm>
        </p:spPr>
        <p:txBody>
          <a:bodyPr/>
          <a:lstStyle/>
          <a:p>
            <a:r>
              <a:rPr lang="hu-HU" dirty="0" smtClean="0">
                <a:solidFill>
                  <a:schemeClr val="bg1"/>
                </a:solidFill>
              </a:rPr>
              <a:t>A hazafelé vezető utak</a:t>
            </a:r>
            <a:endParaRPr lang="hu-HU" dirty="0">
              <a:solidFill>
                <a:schemeClr val="bg1"/>
              </a:solidFill>
            </a:endParaRPr>
          </a:p>
        </p:txBody>
      </p:sp>
      <p:sp>
        <p:nvSpPr>
          <p:cNvPr id="3" name="Tartalom helye 2"/>
          <p:cNvSpPr>
            <a:spLocks noGrp="1"/>
          </p:cNvSpPr>
          <p:nvPr>
            <p:ph idx="1"/>
          </p:nvPr>
        </p:nvSpPr>
        <p:spPr>
          <a:xfrm>
            <a:off x="251520" y="692696"/>
            <a:ext cx="8229600" cy="1656184"/>
          </a:xfrm>
        </p:spPr>
        <p:txBody>
          <a:bodyPr>
            <a:normAutofit/>
          </a:bodyPr>
          <a:lstStyle/>
          <a:p>
            <a:pPr algn="just"/>
            <a:r>
              <a:rPr lang="hu-HU" sz="2400" dirty="0" smtClean="0"/>
              <a:t>Mindig sikerült találnunk valamit, amin nevethettünk . </a:t>
            </a:r>
            <a:endParaRPr lang="hu-HU" sz="2400" dirty="0"/>
          </a:p>
        </p:txBody>
      </p:sp>
      <p:pic>
        <p:nvPicPr>
          <p:cNvPr id="4" name="Kép 3" descr="11749328_862340183852028_287002509_n.jpg"/>
          <p:cNvPicPr>
            <a:picLocks noChangeAspect="1"/>
          </p:cNvPicPr>
          <p:nvPr/>
        </p:nvPicPr>
        <p:blipFill>
          <a:blip r:embed="rId2" cstate="print"/>
          <a:stretch>
            <a:fillRect/>
          </a:stretch>
        </p:blipFill>
        <p:spPr>
          <a:xfrm>
            <a:off x="827584" y="2132856"/>
            <a:ext cx="3381840" cy="4509120"/>
          </a:xfrm>
          <a:prstGeom prst="rect">
            <a:avLst/>
          </a:prstGeom>
        </p:spPr>
      </p:pic>
      <p:pic>
        <p:nvPicPr>
          <p:cNvPr id="5" name="Kép 4" descr="11720524_862340143852032_791874045_n.jpg"/>
          <p:cNvPicPr>
            <a:picLocks noChangeAspect="1"/>
          </p:cNvPicPr>
          <p:nvPr/>
        </p:nvPicPr>
        <p:blipFill>
          <a:blip r:embed="rId3" cstate="print"/>
          <a:stretch>
            <a:fillRect/>
          </a:stretch>
        </p:blipFill>
        <p:spPr>
          <a:xfrm>
            <a:off x="4788024" y="2132856"/>
            <a:ext cx="3363838" cy="4485117"/>
          </a:xfrm>
          <a:prstGeom prst="rect">
            <a:avLst/>
          </a:prstGeom>
        </p:spPr>
      </p:pic>
    </p:spTree>
  </p:cSld>
  <p:clrMapOvr>
    <a:masterClrMapping/>
  </p:clrMapOvr>
  <p:transition>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gycsúc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egycsúcs">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egycsúc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202</TotalTime>
  <Words>740</Words>
  <Application>Microsoft Office PowerPoint</Application>
  <PresentationFormat>Diavetítés a képernyőre (4:3 oldalarány)</PresentationFormat>
  <Paragraphs>56</Paragraphs>
  <Slides>21</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21</vt:i4>
      </vt:variant>
    </vt:vector>
  </HeadingPairs>
  <TitlesOfParts>
    <vt:vector size="28" baseType="lpstr">
      <vt:lpstr>Book Antiqua</vt:lpstr>
      <vt:lpstr>Lucida Sans</vt:lpstr>
      <vt:lpstr>Monotype Corsiva</vt:lpstr>
      <vt:lpstr>Wingdings</vt:lpstr>
      <vt:lpstr>Wingdings 2</vt:lpstr>
      <vt:lpstr>Wingdings 3</vt:lpstr>
      <vt:lpstr>Hegycsúcs</vt:lpstr>
      <vt:lpstr>Én már segítettem</vt:lpstr>
      <vt:lpstr>Kezdőként</vt:lpstr>
      <vt:lpstr>A KÖZÖSSÉGI SZOLGÁLAT TERÜLETEI</vt:lpstr>
      <vt:lpstr>PowerPoint bemutató</vt:lpstr>
      <vt:lpstr>Néhány kép a műsorról</vt:lpstr>
      <vt:lpstr>75. Jubileumi Gálaműsor</vt:lpstr>
      <vt:lpstr>A Máltai Szeretetszolgálatnál</vt:lpstr>
      <vt:lpstr>A jó közösség</vt:lpstr>
      <vt:lpstr>A hazafelé vezető utak</vt:lpstr>
      <vt:lpstr>A második évem: </vt:lpstr>
      <vt:lpstr>Gyűjtsünk bátorságot</vt:lpstr>
      <vt:lpstr>A csapatunk</vt:lpstr>
      <vt:lpstr>Advent</vt:lpstr>
      <vt:lpstr>Nyár, strand, munka</vt:lpstr>
      <vt:lpstr>PowerPoint bemutató</vt:lpstr>
      <vt:lpstr>A sátor</vt:lpstr>
      <vt:lpstr>Lehetőségek</vt:lpstr>
      <vt:lpstr>Siker</vt:lpstr>
      <vt:lpstr>A harmadik évem</vt:lpstr>
      <vt:lpstr>Terveim</vt:lpstr>
      <vt:lpstr>Ivády Gréta 2016/2017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Ivády Gréta</dc:creator>
  <cp:lastModifiedBy>Tanár</cp:lastModifiedBy>
  <cp:revision>21</cp:revision>
  <dcterms:created xsi:type="dcterms:W3CDTF">2016-12-29T09:34:44Z</dcterms:created>
  <dcterms:modified xsi:type="dcterms:W3CDTF">2017-01-04T13:36:41Z</dcterms:modified>
</cp:coreProperties>
</file>