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5" r:id="rId3"/>
    <p:sldId id="284" r:id="rId4"/>
    <p:sldId id="273" r:id="rId5"/>
    <p:sldId id="297" r:id="rId6"/>
    <p:sldId id="274" r:id="rId7"/>
    <p:sldId id="275" r:id="rId8"/>
    <p:sldId id="276" r:id="rId9"/>
    <p:sldId id="277" r:id="rId10"/>
    <p:sldId id="299" r:id="rId11"/>
    <p:sldId id="278" r:id="rId12"/>
    <p:sldId id="298" r:id="rId13"/>
    <p:sldId id="279" r:id="rId14"/>
    <p:sldId id="300" r:id="rId15"/>
    <p:sldId id="280" r:id="rId16"/>
    <p:sldId id="282" r:id="rId17"/>
    <p:sldId id="283" r:id="rId18"/>
    <p:sldId id="268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</p:sldIdLst>
  <p:sldSz cx="9144000" cy="6858000" type="screen4x3"/>
  <p:notesSz cx="6858000" cy="994727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224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F099C-0F4D-4147-A306-F76E177E5A64}" type="datetimeFigureOut">
              <a:rPr lang="hu-HU" smtClean="0"/>
              <a:pPr/>
              <a:t>2021. 09. 01.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0F70A-96F4-4CEF-B4D0-C8643E3B491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6521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51D8D-CFC9-4D24-9793-15FB6A75F976}" type="datetimeFigureOut">
              <a:rPr lang="hu-HU" smtClean="0"/>
              <a:pPr/>
              <a:t>2021. 09. 01.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E9C0D-C784-4367-94E3-87A5CADC5822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36568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E9C0D-C784-4367-94E3-87A5CADC5822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519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áromszög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129E580-F4CE-43E2-A082-DC78AEA1A316}" type="datetimeFigureOut">
              <a:rPr lang="hu-HU" smtClean="0"/>
              <a:pPr/>
              <a:t>2021. 09. 01.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40FA07A-E910-4033-B4EA-E1D2AFF33F7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E580-F4CE-43E2-A082-DC78AEA1A316}" type="datetimeFigureOut">
              <a:rPr lang="hu-HU" smtClean="0"/>
              <a:pPr/>
              <a:t>2021. 09. 01.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A07A-E910-4033-B4EA-E1D2AFF33F7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E580-F4CE-43E2-A082-DC78AEA1A316}" type="datetimeFigureOut">
              <a:rPr lang="hu-HU" smtClean="0"/>
              <a:pPr/>
              <a:t>2021. 09. 01.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A07A-E910-4033-B4EA-E1D2AFF33F7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129E580-F4CE-43E2-A082-DC78AEA1A316}" type="datetimeFigureOut">
              <a:rPr lang="hu-HU" smtClean="0"/>
              <a:pPr/>
              <a:t>2021. 09. 01.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A07A-E910-4033-B4EA-E1D2AFF33F7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erékszögű háromszög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Háromszög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129E580-F4CE-43E2-A082-DC78AEA1A316}" type="datetimeFigureOut">
              <a:rPr lang="hu-HU" smtClean="0"/>
              <a:pPr/>
              <a:t>2021. 09. 01.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40FA07A-E910-4033-B4EA-E1D2AFF33F73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11" name="Egyenes összekötő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129E580-F4CE-43E2-A082-DC78AEA1A316}" type="datetimeFigureOut">
              <a:rPr lang="hu-HU" smtClean="0"/>
              <a:pPr/>
              <a:t>2021. 09. 01.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40FA07A-E910-4033-B4EA-E1D2AFF33F7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129E580-F4CE-43E2-A082-DC78AEA1A316}" type="datetimeFigureOut">
              <a:rPr lang="hu-HU" smtClean="0"/>
              <a:pPr/>
              <a:t>2021. 09. 01.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40FA07A-E910-4033-B4EA-E1D2AFF33F7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9E580-F4CE-43E2-A082-DC78AEA1A316}" type="datetimeFigureOut">
              <a:rPr lang="hu-HU" smtClean="0"/>
              <a:pPr/>
              <a:t>2021. 09. 01.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A07A-E910-4033-B4EA-E1D2AFF33F7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129E580-F4CE-43E2-A082-DC78AEA1A316}" type="datetimeFigureOut">
              <a:rPr lang="hu-HU" smtClean="0"/>
              <a:pPr/>
              <a:t>2021. 09. 01.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40FA07A-E910-4033-B4EA-E1D2AFF33F7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129E580-F4CE-43E2-A082-DC78AEA1A316}" type="datetimeFigureOut">
              <a:rPr lang="hu-HU" smtClean="0"/>
              <a:pPr/>
              <a:t>2021. 09. 01.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40FA07A-E910-4033-B4EA-E1D2AFF33F7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129E580-F4CE-43E2-A082-DC78AEA1A316}" type="datetimeFigureOut">
              <a:rPr lang="hu-HU" smtClean="0"/>
              <a:pPr/>
              <a:t>2021. 09. 01.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40FA07A-E910-4033-B4EA-E1D2AFF33F7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erékszögű háromszög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129E580-F4CE-43E2-A082-DC78AEA1A316}" type="datetimeFigureOut">
              <a:rPr lang="hu-HU" smtClean="0"/>
              <a:pPr/>
              <a:t>2021. 09. 01.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40FA07A-E910-4033-B4EA-E1D2AFF33F7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>
            <a:normAutofit fontScale="90000"/>
          </a:bodyPr>
          <a:lstStyle/>
          <a:p>
            <a:pPr fontAlgn="base"/>
            <a:r>
              <a:rPr lang="hu-HU" altLang="hu-HU" b="1" dirty="0" smtClean="0">
                <a:solidFill>
                  <a:srgbClr val="C00000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hu-HU" sz="3600" b="1" dirty="0" smtClean="0"/>
              <a:t>1. 1. 2011. évi CXC. törvény a nemzeti köznevelésről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07504" y="1722437"/>
            <a:ext cx="5442396" cy="45259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  <a:defRPr/>
            </a:pPr>
            <a:r>
              <a:rPr lang="hu-HU" sz="2200" dirty="0" smtClean="0"/>
              <a:t>(Hatályos: 2015. I. 1-től)</a:t>
            </a:r>
            <a:endParaRPr lang="hu-HU" altLang="hu-HU" dirty="0" smtClean="0"/>
          </a:p>
          <a:p>
            <a:pPr marL="0" indent="0">
              <a:buFontTx/>
              <a:buNone/>
              <a:defRPr/>
            </a:pPr>
            <a:r>
              <a:rPr lang="hu-HU" altLang="hu-HU" sz="2000" dirty="0" smtClean="0"/>
              <a:t>4.§ (15) </a:t>
            </a:r>
            <a:r>
              <a:rPr lang="hu-HU" altLang="hu-HU" dirty="0" smtClean="0"/>
              <a:t>A </a:t>
            </a:r>
            <a:r>
              <a:rPr lang="hu-HU" altLang="hu-HU" b="1" u="sng" dirty="0" smtClean="0">
                <a:solidFill>
                  <a:srgbClr val="FF0000"/>
                </a:solidFill>
              </a:rPr>
              <a:t>közösségi </a:t>
            </a:r>
            <a:r>
              <a:rPr lang="hu-HU" altLang="hu-HU" b="1" u="sng" dirty="0">
                <a:solidFill>
                  <a:srgbClr val="FF0000"/>
                </a:solidFill>
              </a:rPr>
              <a:t>szolgálat</a:t>
            </a:r>
            <a:r>
              <a:rPr lang="hu-HU" altLang="hu-HU" dirty="0" smtClean="0"/>
              <a:t>:</a:t>
            </a:r>
            <a:endParaRPr lang="hu-HU" altLang="hu-HU" u="sng" dirty="0"/>
          </a:p>
          <a:p>
            <a:pPr marL="0" indent="0">
              <a:buFontTx/>
              <a:buNone/>
              <a:defRPr/>
            </a:pPr>
            <a:r>
              <a:rPr lang="hu-HU" altLang="hu-HU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hu-HU" altLang="hu-HU" dirty="0" smtClean="0"/>
              <a:t>   szociális</a:t>
            </a:r>
            <a:r>
              <a:rPr lang="hu-HU" altLang="hu-HU" dirty="0"/>
              <a:t>, </a:t>
            </a:r>
            <a:endParaRPr lang="hu-HU" altLang="hu-HU" dirty="0" smtClean="0"/>
          </a:p>
          <a:p>
            <a:pPr marL="457200" indent="-457200">
              <a:buFontTx/>
              <a:buChar char="-"/>
              <a:defRPr/>
            </a:pPr>
            <a:r>
              <a:rPr lang="hu-HU" altLang="hu-HU" dirty="0" smtClean="0"/>
              <a:t>környezetvédelmi</a:t>
            </a:r>
            <a:r>
              <a:rPr lang="hu-HU" altLang="hu-HU" dirty="0"/>
              <a:t>, </a:t>
            </a:r>
            <a:endParaRPr lang="hu-HU" altLang="hu-HU" dirty="0" smtClean="0"/>
          </a:p>
          <a:p>
            <a:pPr marL="457200" indent="-457200">
              <a:buFontTx/>
              <a:buChar char="-"/>
              <a:defRPr/>
            </a:pPr>
            <a:r>
              <a:rPr lang="hu-HU" altLang="hu-HU" dirty="0" smtClean="0"/>
              <a:t>a </a:t>
            </a:r>
            <a:r>
              <a:rPr lang="hu-HU" altLang="hu-HU" dirty="0"/>
              <a:t>tanuló helyi közösségének javát szolgáló, </a:t>
            </a:r>
            <a:endParaRPr lang="hu-HU" altLang="hu-HU" dirty="0" smtClean="0"/>
          </a:p>
          <a:p>
            <a:pPr marL="457200" indent="-457200">
              <a:buFontTx/>
              <a:buChar char="-"/>
              <a:defRPr/>
            </a:pPr>
            <a:r>
              <a:rPr lang="hu-HU" altLang="hu-HU" dirty="0" smtClean="0"/>
              <a:t>szervezett </a:t>
            </a:r>
            <a:r>
              <a:rPr lang="hu-HU" altLang="hu-HU" dirty="0"/>
              <a:t>keretek között folytatott, </a:t>
            </a:r>
            <a:endParaRPr lang="hu-HU" altLang="hu-HU" dirty="0" smtClean="0"/>
          </a:p>
          <a:p>
            <a:pPr marL="457200" indent="-457200">
              <a:buFontTx/>
              <a:buChar char="-"/>
              <a:defRPr/>
            </a:pPr>
            <a:r>
              <a:rPr lang="hu-HU" altLang="hu-HU" dirty="0" smtClean="0"/>
              <a:t>anyagi </a:t>
            </a:r>
            <a:r>
              <a:rPr lang="hu-HU" altLang="hu-HU" dirty="0"/>
              <a:t>érdektől független, </a:t>
            </a:r>
            <a:endParaRPr lang="hu-HU" altLang="hu-HU" dirty="0" smtClean="0"/>
          </a:p>
          <a:p>
            <a:pPr marL="457200" indent="-457200">
              <a:buFontTx/>
              <a:buChar char="-"/>
              <a:defRPr/>
            </a:pPr>
            <a:r>
              <a:rPr lang="hu-HU" altLang="hu-HU" dirty="0" smtClean="0"/>
              <a:t>egyéni </a:t>
            </a:r>
            <a:r>
              <a:rPr lang="hu-HU" altLang="hu-HU" dirty="0"/>
              <a:t>vagy csoportos tevékenység </a:t>
            </a:r>
            <a:endParaRPr lang="hu-HU" altLang="hu-HU" dirty="0" smtClean="0"/>
          </a:p>
          <a:p>
            <a:pPr marL="457200" indent="-457200">
              <a:buFontTx/>
              <a:buChar char="-"/>
              <a:defRPr/>
            </a:pPr>
            <a:r>
              <a:rPr lang="hu-HU" altLang="hu-HU" dirty="0" smtClean="0"/>
              <a:t>és </a:t>
            </a:r>
            <a:r>
              <a:rPr lang="hu-HU" altLang="hu-HU" dirty="0"/>
              <a:t>annak pedagógiai feldolgozása</a:t>
            </a:r>
            <a:r>
              <a:rPr lang="hu-HU" altLang="hu-HU" dirty="0" smtClean="0"/>
              <a:t>.</a:t>
            </a:r>
            <a:endParaRPr lang="hu-HU" altLang="hu-HU" sz="1600" dirty="0" smtClean="0"/>
          </a:p>
          <a:p>
            <a:endParaRPr lang="hu-HU" dirty="0"/>
          </a:p>
        </p:txBody>
      </p:sp>
      <p:pic>
        <p:nvPicPr>
          <p:cNvPr id="9" name="Tartalom helye 8" descr="IKSZ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 rot="19109990">
            <a:off x="4851704" y="3194704"/>
            <a:ext cx="3704206" cy="2464981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1140544"/>
          </a:xfrm>
        </p:spPr>
        <p:txBody>
          <a:bodyPr/>
          <a:lstStyle/>
          <a:p>
            <a:pPr algn="l"/>
            <a:r>
              <a:rPr lang="hu-HU" sz="3200" dirty="0">
                <a:ln w="6350">
                  <a:solidFill>
                    <a:srgbClr val="F0A22E">
                      <a:shade val="43000"/>
                    </a:srgbClr>
                  </a:solidFill>
                </a:ln>
                <a:solidFill>
                  <a:srgbClr val="F0A22E">
                    <a:tint val="83000"/>
                    <a:satMod val="150000"/>
                  </a:srgbClr>
                </a:solidFill>
              </a:rPr>
              <a:t>45. A közösségi szolgálattal kapcsolatos rendelkezések</a:t>
            </a:r>
            <a:r>
              <a:rPr lang="hu-HU" sz="3200" b="1" u="sng" dirty="0">
                <a:ln w="6350">
                  <a:solidFill>
                    <a:srgbClr val="F0A22E">
                      <a:shade val="43000"/>
                    </a:srgbClr>
                  </a:solidFill>
                </a:ln>
                <a:solidFill>
                  <a:srgbClr val="F0A22E">
                    <a:tint val="83000"/>
                    <a:satMod val="150000"/>
                  </a:srgbClr>
                </a:solidFill>
              </a:rPr>
              <a:t> </a:t>
            </a:r>
            <a:r>
              <a:rPr lang="hu-HU" sz="3200" dirty="0">
                <a:ln w="6350">
                  <a:solidFill>
                    <a:srgbClr val="F0A22E">
                      <a:shade val="43000"/>
                    </a:srgbClr>
                  </a:solidFill>
                </a:ln>
                <a:solidFill>
                  <a:srgbClr val="F0A22E">
                    <a:tint val="83000"/>
                    <a:satMod val="150000"/>
                  </a:srgbClr>
                </a:solidFill>
              </a:rPr>
              <a:t>133. §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4059040"/>
          </a:xfrm>
        </p:spPr>
        <p:txBody>
          <a:bodyPr>
            <a:normAutofit fontScale="55000" lnSpcReduction="20000"/>
          </a:bodyPr>
          <a:lstStyle/>
          <a:p>
            <a:pPr marL="448056" marR="0" lvl="0" indent="-384048" algn="ctr">
              <a:spcBef>
                <a:spcPct val="20000"/>
              </a:spcBef>
              <a:buClr>
                <a:srgbClr val="F0A22E"/>
              </a:buClr>
              <a:buFont typeface="Wingdings 2"/>
              <a:buChar char=""/>
            </a:pPr>
            <a:r>
              <a:rPr lang="hu-HU" sz="5800" dirty="0">
                <a:ln>
                  <a:noFill/>
                </a:ln>
                <a:solidFill>
                  <a:prstClr val="white"/>
                </a:solidFill>
              </a:rPr>
              <a:t>(5) A közösségi szolgálatot </a:t>
            </a:r>
            <a:endParaRPr lang="hu-HU" sz="5800" dirty="0" smtClean="0">
              <a:ln>
                <a:noFill/>
              </a:ln>
              <a:solidFill>
                <a:prstClr val="white"/>
              </a:solidFill>
            </a:endParaRPr>
          </a:p>
          <a:p>
            <a:pPr marL="64008" marR="0" lvl="0" algn="ctr">
              <a:spcBef>
                <a:spcPct val="20000"/>
              </a:spcBef>
              <a:buClr>
                <a:srgbClr val="F0A22E"/>
              </a:buClr>
            </a:pPr>
            <a:r>
              <a:rPr lang="hu-HU" sz="5100" dirty="0" smtClean="0">
                <a:ln>
                  <a:noFill/>
                </a:ln>
                <a:solidFill>
                  <a:prstClr val="white"/>
                </a:solidFill>
              </a:rPr>
              <a:t>(az </a:t>
            </a:r>
            <a:r>
              <a:rPr lang="hu-HU" sz="5100" dirty="0">
                <a:ln>
                  <a:noFill/>
                </a:ln>
                <a:solidFill>
                  <a:prstClr val="white"/>
                </a:solidFill>
              </a:rPr>
              <a:t>adott tanuló </a:t>
            </a:r>
            <a:r>
              <a:rPr lang="hu-HU" sz="5100" dirty="0" smtClean="0">
                <a:ln>
                  <a:noFill/>
                </a:ln>
                <a:solidFill>
                  <a:prstClr val="white"/>
                </a:solidFill>
              </a:rPr>
              <a:t>esetében)</a:t>
            </a:r>
            <a:r>
              <a:rPr lang="hu-HU" sz="5800" dirty="0" smtClean="0">
                <a:ln>
                  <a:noFill/>
                </a:ln>
                <a:solidFill>
                  <a:prstClr val="white"/>
                </a:solidFill>
              </a:rPr>
              <a:t> </a:t>
            </a:r>
          </a:p>
          <a:p>
            <a:pPr marL="64008" marR="0" lvl="0" algn="ctr">
              <a:spcBef>
                <a:spcPct val="20000"/>
              </a:spcBef>
              <a:buClr>
                <a:srgbClr val="F0A22E"/>
              </a:buClr>
            </a:pPr>
            <a:r>
              <a:rPr lang="hu-HU" sz="5800" dirty="0" smtClean="0">
                <a:ln>
                  <a:noFill/>
                </a:ln>
                <a:solidFill>
                  <a:prstClr val="white"/>
                </a:solidFill>
              </a:rPr>
              <a:t>koordináló </a:t>
            </a:r>
            <a:r>
              <a:rPr lang="hu-HU" sz="5800" dirty="0">
                <a:ln>
                  <a:noFill/>
                </a:ln>
                <a:solidFill>
                  <a:prstClr val="white"/>
                </a:solidFill>
              </a:rPr>
              <a:t>pedagógus </a:t>
            </a:r>
            <a:endParaRPr lang="hu-HU" sz="5800" dirty="0" smtClean="0">
              <a:ln>
                <a:noFill/>
              </a:ln>
              <a:solidFill>
                <a:prstClr val="white"/>
              </a:solidFill>
            </a:endParaRPr>
          </a:p>
          <a:p>
            <a:pPr marL="64008" marR="0" lvl="0" algn="ctr">
              <a:spcBef>
                <a:spcPct val="20000"/>
              </a:spcBef>
              <a:buClr>
                <a:srgbClr val="F0A22E"/>
              </a:buClr>
            </a:pPr>
            <a:r>
              <a:rPr lang="hu-HU" sz="5800" dirty="0" smtClean="0">
                <a:ln>
                  <a:noFill/>
                </a:ln>
                <a:solidFill>
                  <a:prstClr val="white"/>
                </a:solidFill>
              </a:rPr>
              <a:t>az </a:t>
            </a:r>
            <a:r>
              <a:rPr lang="hu-HU" sz="5800" dirty="0">
                <a:ln>
                  <a:noFill/>
                </a:ln>
                <a:solidFill>
                  <a:prstClr val="white"/>
                </a:solidFill>
              </a:rPr>
              <a:t>ötven órán belül </a:t>
            </a:r>
            <a:endParaRPr lang="hu-HU" sz="5800" dirty="0" smtClean="0">
              <a:ln>
                <a:noFill/>
              </a:ln>
              <a:solidFill>
                <a:prstClr val="white"/>
              </a:solidFill>
            </a:endParaRPr>
          </a:p>
          <a:p>
            <a:pPr marL="64008" marR="0" lvl="0" algn="ctr">
              <a:spcBef>
                <a:spcPct val="20000"/>
              </a:spcBef>
              <a:buClr>
                <a:srgbClr val="F0A22E"/>
              </a:buClr>
            </a:pPr>
            <a:r>
              <a:rPr lang="hu-HU" sz="5100" dirty="0" smtClean="0">
                <a:ln>
                  <a:noFill/>
                </a:ln>
                <a:solidFill>
                  <a:prstClr val="white"/>
                </a:solidFill>
              </a:rPr>
              <a:t>- szükség </a:t>
            </a:r>
            <a:r>
              <a:rPr lang="hu-HU" sz="5100" dirty="0">
                <a:ln>
                  <a:noFill/>
                </a:ln>
                <a:solidFill>
                  <a:prstClr val="white"/>
                </a:solidFill>
              </a:rPr>
              <a:t>szerint a mentorral közösen </a:t>
            </a:r>
            <a:r>
              <a:rPr lang="hu-HU" sz="5800" dirty="0" smtClean="0">
                <a:ln>
                  <a:noFill/>
                </a:ln>
                <a:solidFill>
                  <a:prstClr val="white"/>
                </a:solidFill>
              </a:rPr>
              <a:t>– </a:t>
            </a:r>
          </a:p>
          <a:p>
            <a:pPr marL="64008" marR="0" lvl="0" algn="ctr">
              <a:spcBef>
                <a:spcPct val="20000"/>
              </a:spcBef>
              <a:buClr>
                <a:srgbClr val="F0A22E"/>
              </a:buClr>
            </a:pPr>
            <a:r>
              <a:rPr lang="hu-HU" sz="5100" b="1" dirty="0" smtClean="0">
                <a:ln>
                  <a:noFill/>
                </a:ln>
                <a:solidFill>
                  <a:srgbClr val="00B050"/>
                </a:solidFill>
              </a:rPr>
              <a:t>legfeljebb</a:t>
            </a:r>
            <a:r>
              <a:rPr lang="hu-HU" sz="5800" b="1" dirty="0" smtClean="0">
                <a:ln>
                  <a:noFill/>
                </a:ln>
                <a:solidFill>
                  <a:srgbClr val="00B050"/>
                </a:solidFill>
              </a:rPr>
              <a:t> </a:t>
            </a:r>
            <a:r>
              <a:rPr lang="hu-HU" sz="5800" b="1" dirty="0">
                <a:ln>
                  <a:noFill/>
                </a:ln>
                <a:solidFill>
                  <a:srgbClr val="00B050"/>
                </a:solidFill>
              </a:rPr>
              <a:t>öt órás felkészítő, majd legfeljebb öt órás záró foglalkozást tart.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93426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dirty="0" smtClean="0"/>
              <a:t>45. A közösségi szolgálattal kapcsolatos rendelkezések</a:t>
            </a:r>
            <a:r>
              <a:rPr lang="hu-HU" sz="3600" b="1" u="sng" dirty="0" smtClean="0"/>
              <a:t> </a:t>
            </a:r>
            <a:r>
              <a:rPr lang="hu-HU" sz="3600" dirty="0" smtClean="0"/>
              <a:t>133. §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/>
              <a:t>(6) A közösségi szolgálat teljesítése körében </a:t>
            </a:r>
          </a:p>
          <a:p>
            <a:pPr marL="64008" indent="0" algn="ctr">
              <a:buNone/>
            </a:pPr>
            <a:r>
              <a:rPr lang="hu-HU" b="1" dirty="0" smtClean="0">
                <a:solidFill>
                  <a:srgbClr val="92D050"/>
                </a:solidFill>
              </a:rPr>
              <a:t>egy órán hatvan perc </a:t>
            </a:r>
          </a:p>
          <a:p>
            <a:pPr marL="64008" indent="0" algn="ctr">
              <a:buNone/>
            </a:pPr>
            <a:r>
              <a:rPr lang="hu-HU" dirty="0" smtClean="0">
                <a:solidFill>
                  <a:srgbClr val="92D050"/>
                </a:solidFill>
              </a:rPr>
              <a:t>közösségi szolgálati idő értendő </a:t>
            </a:r>
          </a:p>
          <a:p>
            <a:pPr marL="64008" indent="0" algn="ctr">
              <a:buNone/>
            </a:pPr>
            <a:r>
              <a:rPr lang="hu-HU" dirty="0" smtClean="0"/>
              <a:t>azzal, hogy </a:t>
            </a:r>
          </a:p>
          <a:p>
            <a:pPr marL="64008" indent="0" algn="ctr">
              <a:buNone/>
            </a:pPr>
            <a:r>
              <a:rPr lang="hu-HU" dirty="0" smtClean="0">
                <a:solidFill>
                  <a:srgbClr val="92D050"/>
                </a:solidFill>
              </a:rPr>
              <a:t>a helyszínre utazás és a helyszínről hazautazás ideje </a:t>
            </a:r>
            <a:r>
              <a:rPr lang="hu-HU" u="sng" dirty="0" smtClean="0">
                <a:solidFill>
                  <a:srgbClr val="92D050"/>
                </a:solidFill>
              </a:rPr>
              <a:t>nem számítható be</a:t>
            </a:r>
          </a:p>
          <a:p>
            <a:pPr marL="64008" indent="0" algn="ctr">
              <a:buNone/>
            </a:pPr>
            <a:r>
              <a:rPr lang="hu-HU" dirty="0" smtClean="0"/>
              <a:t>a teljesítésbe.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>
                <a:ln w="6350">
                  <a:solidFill>
                    <a:srgbClr val="F0A22E">
                      <a:shade val="43000"/>
                    </a:srgbClr>
                  </a:solidFill>
                </a:ln>
                <a:solidFill>
                  <a:srgbClr val="F0A22E">
                    <a:tint val="83000"/>
                    <a:satMod val="150000"/>
                  </a:srgbClr>
                </a:solidFill>
              </a:rPr>
              <a:t>45. A közösségi szolgálattal kapcsolatos rendelkezések</a:t>
            </a:r>
            <a:r>
              <a:rPr lang="hu-HU" sz="3200" b="1" u="sng" dirty="0">
                <a:ln w="6350">
                  <a:solidFill>
                    <a:srgbClr val="F0A22E">
                      <a:shade val="43000"/>
                    </a:srgbClr>
                  </a:solidFill>
                </a:ln>
                <a:solidFill>
                  <a:srgbClr val="F0A22E">
                    <a:tint val="83000"/>
                    <a:satMod val="150000"/>
                  </a:srgbClr>
                </a:solidFill>
              </a:rPr>
              <a:t> </a:t>
            </a:r>
            <a:r>
              <a:rPr lang="hu-HU" sz="3200" dirty="0">
                <a:ln w="6350">
                  <a:solidFill>
                    <a:srgbClr val="F0A22E">
                      <a:shade val="43000"/>
                    </a:srgbClr>
                  </a:solidFill>
                </a:ln>
                <a:solidFill>
                  <a:srgbClr val="F0A22E">
                    <a:tint val="83000"/>
                    <a:satMod val="150000"/>
                  </a:srgbClr>
                </a:solidFill>
              </a:rPr>
              <a:t>133. §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Clr>
                <a:srgbClr val="F0A22E"/>
              </a:buClr>
            </a:pPr>
            <a:r>
              <a:rPr lang="hu-HU" sz="3600" dirty="0" smtClean="0">
                <a:solidFill>
                  <a:prstClr val="white"/>
                </a:solidFill>
              </a:rPr>
              <a:t>(</a:t>
            </a:r>
            <a:r>
              <a:rPr lang="hu-HU" sz="3600" dirty="0">
                <a:solidFill>
                  <a:prstClr val="white"/>
                </a:solidFill>
              </a:rPr>
              <a:t>7) A közösségi szolgálat helyszínén a szolgálattal érintett személy segítése </a:t>
            </a:r>
            <a:endParaRPr lang="hu-HU" sz="3600" dirty="0" smtClean="0">
              <a:solidFill>
                <a:prstClr val="white"/>
              </a:solidFill>
            </a:endParaRPr>
          </a:p>
          <a:p>
            <a:pPr marL="64008" lvl="0" indent="0" algn="ctr">
              <a:buClr>
                <a:srgbClr val="F0A22E"/>
              </a:buClr>
              <a:buNone/>
            </a:pPr>
            <a:r>
              <a:rPr lang="hu-HU" sz="3600" dirty="0" smtClean="0">
                <a:solidFill>
                  <a:srgbClr val="FFFF00"/>
                </a:solidFill>
              </a:rPr>
              <a:t>alkalmanként</a:t>
            </a:r>
            <a:r>
              <a:rPr lang="hu-HU" sz="3600" b="1" dirty="0" smtClean="0">
                <a:solidFill>
                  <a:srgbClr val="FFFF00"/>
                </a:solidFill>
              </a:rPr>
              <a:t>                       </a:t>
            </a:r>
            <a:r>
              <a:rPr lang="hu-HU" sz="3600" b="1" dirty="0">
                <a:solidFill>
                  <a:srgbClr val="FFFF00"/>
                </a:solidFill>
              </a:rPr>
              <a:t>legkevesebb </a:t>
            </a:r>
            <a:r>
              <a:rPr lang="hu-HU" sz="3600" b="1" dirty="0" smtClean="0">
                <a:solidFill>
                  <a:srgbClr val="FFFF00"/>
                </a:solidFill>
              </a:rPr>
              <a:t>1 órás,</a:t>
            </a:r>
          </a:p>
          <a:p>
            <a:pPr marL="64008" lvl="0" indent="0" algn="ctr">
              <a:buClr>
                <a:srgbClr val="F0A22E"/>
              </a:buClr>
              <a:buNone/>
            </a:pPr>
            <a:r>
              <a:rPr lang="hu-HU" sz="3600" b="1" dirty="0" smtClean="0">
                <a:solidFill>
                  <a:srgbClr val="FFFF00"/>
                </a:solidFill>
              </a:rPr>
              <a:t>legfeljebb </a:t>
            </a:r>
            <a:r>
              <a:rPr lang="hu-HU" sz="3600" b="1" dirty="0">
                <a:solidFill>
                  <a:srgbClr val="FFFF00"/>
                </a:solidFill>
              </a:rPr>
              <a:t>3 órás </a:t>
            </a:r>
            <a:r>
              <a:rPr lang="hu-HU" sz="3600" b="1" dirty="0" smtClean="0">
                <a:solidFill>
                  <a:srgbClr val="FFFF00"/>
                </a:solidFill>
              </a:rPr>
              <a:t>       </a:t>
            </a:r>
            <a:r>
              <a:rPr lang="hu-HU" sz="3600" dirty="0" smtClean="0">
                <a:solidFill>
                  <a:srgbClr val="FFFF00"/>
                </a:solidFill>
              </a:rPr>
              <a:t>időkeretben </a:t>
            </a:r>
            <a:r>
              <a:rPr lang="hu-HU" sz="3600" dirty="0">
                <a:solidFill>
                  <a:srgbClr val="FFFF00"/>
                </a:solidFill>
              </a:rPr>
              <a:t>végezhető.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849570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dirty="0" smtClean="0"/>
              <a:t>45. A közösségi szolgálattal kapcsolatos rendelkezések</a:t>
            </a:r>
            <a:r>
              <a:rPr lang="hu-HU" sz="3600" b="1" u="sng" dirty="0" smtClean="0"/>
              <a:t> </a:t>
            </a:r>
            <a:r>
              <a:rPr lang="hu-HU" sz="3600" dirty="0" smtClean="0"/>
              <a:t>133. §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0642"/>
          </a:xfrm>
        </p:spPr>
        <p:txBody>
          <a:bodyPr>
            <a:normAutofit/>
          </a:bodyPr>
          <a:lstStyle/>
          <a:p>
            <a:r>
              <a:rPr lang="hu-HU" dirty="0" smtClean="0"/>
              <a:t> (8) A közösségi szolgálat során          </a:t>
            </a:r>
            <a:r>
              <a:rPr lang="hu-HU" dirty="0" smtClean="0">
                <a:solidFill>
                  <a:srgbClr val="FFFF00"/>
                </a:solidFill>
              </a:rPr>
              <a:t>a tanuló köteles </a:t>
            </a:r>
            <a:r>
              <a:rPr lang="hu-HU" dirty="0">
                <a:solidFill>
                  <a:srgbClr val="FFFF00"/>
                </a:solidFill>
              </a:rPr>
              <a:t>naplót </a:t>
            </a:r>
            <a:r>
              <a:rPr lang="hu-HU" dirty="0" smtClean="0">
                <a:solidFill>
                  <a:srgbClr val="FFFF00"/>
                </a:solidFill>
              </a:rPr>
              <a:t>vezetni</a:t>
            </a:r>
            <a:r>
              <a:rPr lang="hu-HU" dirty="0" smtClean="0"/>
              <a:t>, amelyben rögzíti: </a:t>
            </a:r>
          </a:p>
          <a:p>
            <a:pPr marL="64008" indent="0">
              <a:buNone/>
            </a:pPr>
            <a:r>
              <a:rPr lang="hu-HU" dirty="0"/>
              <a:t>	</a:t>
            </a:r>
            <a:r>
              <a:rPr lang="hu-HU" dirty="0" smtClean="0">
                <a:solidFill>
                  <a:srgbClr val="00B050"/>
                </a:solidFill>
              </a:rPr>
              <a:t>- mikor, hol, milyen időkeretben </a:t>
            </a:r>
          </a:p>
          <a:p>
            <a:pPr marL="64008" indent="0">
              <a:buNone/>
            </a:pPr>
            <a:r>
              <a:rPr lang="hu-HU" dirty="0">
                <a:solidFill>
                  <a:srgbClr val="00B050"/>
                </a:solidFill>
              </a:rPr>
              <a:t>	</a:t>
            </a:r>
            <a:r>
              <a:rPr lang="hu-HU" dirty="0" smtClean="0">
                <a:solidFill>
                  <a:srgbClr val="00B050"/>
                </a:solidFill>
              </a:rPr>
              <a:t>- milyen tevékenységet folytatott.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dirty="0">
                <a:ln w="6350">
                  <a:solidFill>
                    <a:srgbClr val="F0A22E">
                      <a:shade val="43000"/>
                    </a:srgbClr>
                  </a:solidFill>
                </a:ln>
                <a:solidFill>
                  <a:srgbClr val="F0A22E">
                    <a:tint val="83000"/>
                    <a:satMod val="150000"/>
                  </a:srgbClr>
                </a:solidFill>
              </a:rPr>
              <a:t>45. A közösségi szolgálattal kapcsolatos rendelkezések</a:t>
            </a:r>
            <a:r>
              <a:rPr lang="hu-HU" sz="3200" b="1" u="sng" dirty="0">
                <a:ln w="6350">
                  <a:solidFill>
                    <a:srgbClr val="F0A22E">
                      <a:shade val="43000"/>
                    </a:srgbClr>
                  </a:solidFill>
                </a:ln>
                <a:solidFill>
                  <a:srgbClr val="F0A22E">
                    <a:tint val="83000"/>
                    <a:satMod val="150000"/>
                  </a:srgbClr>
                </a:solidFill>
              </a:rPr>
              <a:t> </a:t>
            </a:r>
            <a:r>
              <a:rPr lang="hu-HU" sz="3200" dirty="0">
                <a:ln w="6350">
                  <a:solidFill>
                    <a:srgbClr val="F0A22E">
                      <a:shade val="43000"/>
                    </a:srgbClr>
                  </a:solidFill>
                </a:ln>
                <a:solidFill>
                  <a:srgbClr val="F0A22E">
                    <a:tint val="83000"/>
                    <a:satMod val="150000"/>
                  </a:srgbClr>
                </a:solidFill>
              </a:rPr>
              <a:t>133. §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lvl="0" indent="0">
              <a:buClr>
                <a:srgbClr val="F0A22E"/>
              </a:buClr>
              <a:buNone/>
            </a:pPr>
            <a:endParaRPr lang="hu-HU" sz="2800" dirty="0">
              <a:solidFill>
                <a:prstClr val="white"/>
              </a:solidFill>
            </a:endParaRPr>
          </a:p>
          <a:p>
            <a:pPr lvl="0">
              <a:buClr>
                <a:srgbClr val="F0A22E"/>
              </a:buClr>
            </a:pPr>
            <a:r>
              <a:rPr lang="hu-HU" sz="2800" dirty="0">
                <a:solidFill>
                  <a:prstClr val="white"/>
                </a:solidFill>
              </a:rPr>
              <a:t>(9) A közösségi szolgálat dokumentálásának kötelező elemeként</a:t>
            </a:r>
          </a:p>
          <a:p>
            <a:pPr lvl="1">
              <a:buClr>
                <a:srgbClr val="F0A22E"/>
              </a:buClr>
            </a:pPr>
            <a:r>
              <a:rPr lang="hu-HU" sz="2400" dirty="0">
                <a:solidFill>
                  <a:prstClr val="white"/>
                </a:solidFill>
              </a:rPr>
              <a:t>a) </a:t>
            </a:r>
            <a:r>
              <a:rPr lang="hu-HU" sz="2400" dirty="0" err="1">
                <a:solidFill>
                  <a:srgbClr val="FFFF00"/>
                </a:solidFill>
              </a:rPr>
              <a:t>a</a:t>
            </a:r>
            <a:r>
              <a:rPr lang="hu-HU" sz="2400" dirty="0">
                <a:solidFill>
                  <a:srgbClr val="FFFF00"/>
                </a:solidFill>
              </a:rPr>
              <a:t> tanulónak közösségi szolgálati </a:t>
            </a:r>
            <a:r>
              <a:rPr lang="hu-HU" sz="2400" b="1" dirty="0">
                <a:solidFill>
                  <a:srgbClr val="FFFF00"/>
                </a:solidFill>
              </a:rPr>
              <a:t>jelentkezési lap</a:t>
            </a:r>
            <a:r>
              <a:rPr lang="hu-HU" sz="2400" dirty="0">
                <a:solidFill>
                  <a:srgbClr val="FFFF00"/>
                </a:solidFill>
              </a:rPr>
              <a:t>ot kell kitöltenie</a:t>
            </a:r>
            <a:r>
              <a:rPr lang="hu-HU" sz="2400" dirty="0">
                <a:solidFill>
                  <a:prstClr val="white"/>
                </a:solidFill>
              </a:rPr>
              <a:t>, amely </a:t>
            </a:r>
            <a:r>
              <a:rPr lang="hu-HU" sz="2400" u="sng" dirty="0">
                <a:solidFill>
                  <a:prstClr val="white"/>
                </a:solidFill>
              </a:rPr>
              <a:t>tartalmazza:</a:t>
            </a:r>
          </a:p>
          <a:p>
            <a:pPr lvl="1">
              <a:buClr>
                <a:srgbClr val="F0A22E"/>
              </a:buClr>
              <a:buFontTx/>
              <a:buChar char="-"/>
            </a:pPr>
            <a:r>
              <a:rPr lang="hu-HU" sz="2400" dirty="0">
                <a:solidFill>
                  <a:srgbClr val="92D050"/>
                </a:solidFill>
              </a:rPr>
              <a:t>a közösségi szolgálatra való jelentkezés tényét, </a:t>
            </a:r>
          </a:p>
          <a:p>
            <a:pPr lvl="1">
              <a:buClr>
                <a:srgbClr val="F0A22E"/>
              </a:buClr>
              <a:buFontTx/>
              <a:buChar char="-"/>
            </a:pPr>
            <a:r>
              <a:rPr lang="hu-HU" sz="2400" dirty="0">
                <a:solidFill>
                  <a:srgbClr val="92D050"/>
                </a:solidFill>
              </a:rPr>
              <a:t>a megvalósítás tervezett helyét és idejét</a:t>
            </a:r>
          </a:p>
          <a:p>
            <a:pPr lvl="1">
              <a:buClr>
                <a:srgbClr val="F0A22E"/>
              </a:buClr>
              <a:buFontTx/>
              <a:buChar char="-"/>
            </a:pPr>
            <a:r>
              <a:rPr lang="hu-HU" sz="2400" dirty="0">
                <a:solidFill>
                  <a:srgbClr val="92D050"/>
                </a:solidFill>
              </a:rPr>
              <a:t>a szülő egyetértő nyilatkozatát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18168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45. A közösségi szolgálattal kapcsolatos rendelkezések</a:t>
            </a:r>
            <a:r>
              <a:rPr lang="hu-HU" sz="3200" b="1" u="sng" dirty="0" smtClean="0"/>
              <a:t> </a:t>
            </a:r>
            <a:r>
              <a:rPr lang="hu-HU" sz="3200" dirty="0" smtClean="0"/>
              <a:t>133. §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hu-HU" dirty="0" smtClean="0"/>
              <a:t>b) az </a:t>
            </a:r>
            <a:r>
              <a:rPr lang="hu-HU" dirty="0" smtClean="0">
                <a:solidFill>
                  <a:srgbClr val="00B050"/>
                </a:solidFill>
              </a:rPr>
              <a:t>osztálynapló</a:t>
            </a:r>
            <a:r>
              <a:rPr lang="hu-HU" dirty="0" smtClean="0"/>
              <a:t>ban és a </a:t>
            </a:r>
            <a:r>
              <a:rPr lang="hu-HU" dirty="0" smtClean="0">
                <a:solidFill>
                  <a:srgbClr val="00B050"/>
                </a:solidFill>
              </a:rPr>
              <a:t>törzslap</a:t>
            </a:r>
            <a:r>
              <a:rPr lang="hu-HU" dirty="0" smtClean="0"/>
              <a:t>on a kijelölt pedagógusnak dokumentálnia kell a közösségi szolgálat teljesítését,</a:t>
            </a:r>
          </a:p>
          <a:p>
            <a:pPr lvl="1"/>
            <a:r>
              <a:rPr lang="hu-HU" dirty="0" smtClean="0"/>
              <a:t>c) az iskola a közösségi szolgálat teljesítéséről a tanulói jogviszony tanév közbeni megszűnésekor igazolást állít ki két példányban, amelyből egy példány a tanulónál, egy pedig az intézménynél marad,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45. A közösségi szolgálattal kapcsolatos rendelkezések</a:t>
            </a:r>
            <a:r>
              <a:rPr lang="hu-HU" sz="3200" b="1" u="sng" dirty="0" smtClean="0"/>
              <a:t> </a:t>
            </a:r>
            <a:r>
              <a:rPr lang="hu-HU" sz="3200" dirty="0" smtClean="0"/>
              <a:t>133. §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hu-HU" dirty="0" smtClean="0"/>
              <a:t>d) az iskola a közösségi szolgálattal kapcsolatos dokumentumok kezelését az </a:t>
            </a:r>
            <a:r>
              <a:rPr lang="hu-HU" dirty="0" smtClean="0">
                <a:solidFill>
                  <a:srgbClr val="FFFF00"/>
                </a:solidFill>
              </a:rPr>
              <a:t>iratkezelési szabályzat</a:t>
            </a:r>
            <a:r>
              <a:rPr lang="hu-HU" dirty="0" smtClean="0"/>
              <a:t>ában rögzíti,</a:t>
            </a:r>
          </a:p>
          <a:p>
            <a:pPr lvl="1"/>
            <a:r>
              <a:rPr lang="hu-HU" dirty="0" smtClean="0"/>
              <a:t>e) az iskolán kívüli külső szervezet és közreműködő mentor bevonásakor az iskola és a felek </a:t>
            </a:r>
            <a:r>
              <a:rPr lang="hu-HU" dirty="0" smtClean="0">
                <a:solidFill>
                  <a:srgbClr val="FFFF00"/>
                </a:solidFill>
              </a:rPr>
              <a:t>együttműködéséről megállapodás</a:t>
            </a:r>
            <a:r>
              <a:rPr lang="hu-HU" dirty="0" smtClean="0"/>
              <a:t>t kell kötni, amelynek tartalmaznia kell a megállapodást aláíró felek adatain és vállalt kötelezettségein túl a foglalkoztatás időtartamát, a mentor nevét és feladatkörét.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46-47. A közösségi szolgálattal kapcsolatos rendelkezések</a:t>
            </a:r>
            <a:r>
              <a:rPr lang="hu-HU" sz="3200" b="1" u="sng" dirty="0" smtClean="0"/>
              <a:t> </a:t>
            </a:r>
            <a:r>
              <a:rPr lang="hu-HU" sz="3200" dirty="0" smtClean="0"/>
              <a:t>133. §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Záradék:</a:t>
            </a:r>
          </a:p>
          <a:p>
            <a:r>
              <a:rPr lang="hu-HU" dirty="0" smtClean="0"/>
              <a:t>46. Igazolom, hogy a tanuló a ......../........ tanévben ........ óra közösségi szolgálatot teljesített.</a:t>
            </a:r>
          </a:p>
          <a:p>
            <a:r>
              <a:rPr lang="hu-HU" dirty="0" smtClean="0"/>
              <a:t>47. A tanuló teljesítette az érettségi bizonyítvány kiadásához szükséges közösségi szolgálatot </a:t>
            </a:r>
            <a:r>
              <a:rPr lang="hu-HU" dirty="0" err="1" smtClean="0"/>
              <a:t>Tl</a:t>
            </a:r>
            <a:endParaRPr lang="hu-HU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713234"/>
          </a:xfrm>
        </p:spPr>
        <p:txBody>
          <a:bodyPr>
            <a:normAutofit fontScale="90000"/>
          </a:bodyPr>
          <a:lstStyle/>
          <a:p>
            <a:pPr algn="ctr"/>
            <a:r>
              <a:rPr lang="hu-HU" altLang="hu-HU" dirty="0" smtClean="0"/>
              <a:t>Alapelvek 1.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0" y="980728"/>
            <a:ext cx="6084168" cy="561662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hu-HU" altLang="hu-HU" sz="2400" b="1" dirty="0" smtClean="0">
                <a:solidFill>
                  <a:srgbClr val="00B0F0"/>
                </a:solidFill>
                <a:cs typeface="Times New Roman" pitchFamily="18" charset="0"/>
              </a:rPr>
              <a:t>Közvetlenség elve:</a:t>
            </a:r>
            <a:r>
              <a:rPr lang="hu-HU" altLang="hu-HU" sz="2400" dirty="0" smtClean="0">
                <a:solidFill>
                  <a:srgbClr val="00B0F0"/>
                </a:solidFill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hu-HU" altLang="hu-HU" sz="1000" dirty="0">
              <a:cs typeface="Times New Roman" pitchFamily="18" charset="0"/>
            </a:endParaRPr>
          </a:p>
          <a:p>
            <a:pPr algn="ctr">
              <a:buNone/>
            </a:pPr>
            <a:r>
              <a:rPr lang="hu-HU" altLang="hu-HU" sz="2400" dirty="0" smtClean="0">
                <a:cs typeface="Times New Roman" pitchFamily="18" charset="0"/>
              </a:rPr>
              <a:t>A közösségi szolgálat során </a:t>
            </a:r>
            <a:r>
              <a:rPr lang="hu-HU" altLang="hu-HU" sz="2400" dirty="0">
                <a:cs typeface="Times New Roman" pitchFamily="18" charset="0"/>
              </a:rPr>
              <a:t> </a:t>
            </a:r>
            <a:endParaRPr lang="hu-HU" altLang="hu-HU" sz="2400" dirty="0" smtClean="0">
              <a:cs typeface="Times New Roman" pitchFamily="18" charset="0"/>
            </a:endParaRPr>
          </a:p>
          <a:p>
            <a:pPr algn="ctr">
              <a:buNone/>
            </a:pPr>
            <a:r>
              <a:rPr lang="hu-HU" altLang="hu-HU" sz="2400" dirty="0" smtClean="0">
                <a:cs typeface="Times New Roman" pitchFamily="18" charset="0"/>
              </a:rPr>
              <a:t>nem a szervezetet, </a:t>
            </a:r>
          </a:p>
          <a:p>
            <a:pPr algn="ctr">
              <a:buNone/>
            </a:pPr>
            <a:r>
              <a:rPr lang="hu-HU" altLang="hu-HU" sz="2400" dirty="0" smtClean="0">
                <a:cs typeface="Times New Roman" pitchFamily="18" charset="0"/>
              </a:rPr>
              <a:t>hanem közvetlenül </a:t>
            </a:r>
          </a:p>
          <a:p>
            <a:pPr algn="ctr">
              <a:buNone/>
            </a:pPr>
            <a:r>
              <a:rPr lang="hu-HU" altLang="hu-HU" sz="2400" dirty="0" smtClean="0">
                <a:cs typeface="Times New Roman" pitchFamily="18" charset="0"/>
              </a:rPr>
              <a:t>a</a:t>
            </a:r>
            <a:r>
              <a:rPr lang="hu-HU" altLang="hu-HU" sz="2400" b="1" dirty="0" smtClean="0">
                <a:cs typeface="Times New Roman" pitchFamily="18" charset="0"/>
              </a:rPr>
              <a:t> szervezet célcsoportját </a:t>
            </a:r>
            <a:r>
              <a:rPr lang="hu-HU" altLang="hu-HU" sz="2400" dirty="0" smtClean="0">
                <a:cs typeface="Times New Roman" pitchFamily="18" charset="0"/>
              </a:rPr>
              <a:t>szolgáló tevékenységet kell végezni. </a:t>
            </a:r>
          </a:p>
          <a:p>
            <a:pPr>
              <a:buNone/>
            </a:pPr>
            <a:endParaRPr lang="hu-HU" altLang="hu-HU" sz="1000" dirty="0" smtClean="0">
              <a:cs typeface="Times New Roman" pitchFamily="18" charset="0"/>
            </a:endParaRPr>
          </a:p>
          <a:p>
            <a:pPr algn="ctr">
              <a:buNone/>
            </a:pPr>
            <a:r>
              <a:rPr lang="hu-HU" altLang="hu-HU" sz="2400" dirty="0" smtClean="0">
                <a:cs typeface="Times New Roman" pitchFamily="18" charset="0"/>
              </a:rPr>
              <a:t>A </a:t>
            </a:r>
            <a:r>
              <a:rPr lang="hu-HU" altLang="hu-HU" sz="2400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segítő</a:t>
            </a:r>
            <a:r>
              <a:rPr lang="hu-HU" altLang="hu-HU" sz="2400" dirty="0" smtClean="0">
                <a:cs typeface="Times New Roman" pitchFamily="18" charset="0"/>
              </a:rPr>
              <a:t> </a:t>
            </a:r>
            <a:r>
              <a:rPr lang="hu-HU" altLang="hu-HU" sz="2400" dirty="0" smtClean="0">
                <a:solidFill>
                  <a:srgbClr val="FFC000"/>
                </a:solidFill>
                <a:cs typeface="Times New Roman" pitchFamily="18" charset="0"/>
              </a:rPr>
              <a:t>(diák) </a:t>
            </a:r>
            <a:r>
              <a:rPr lang="hu-HU" altLang="hu-HU" sz="2400" dirty="0" smtClean="0">
                <a:cs typeface="Times New Roman" pitchFamily="18" charset="0"/>
              </a:rPr>
              <a:t>és a </a:t>
            </a:r>
            <a:r>
              <a:rPr lang="hu-HU" altLang="hu-HU" sz="2400" dirty="0" smtClean="0">
                <a:solidFill>
                  <a:schemeClr val="tx2">
                    <a:lumMod val="50000"/>
                  </a:schemeClr>
                </a:solidFill>
                <a:cs typeface="Times New Roman" pitchFamily="18" charset="0"/>
              </a:rPr>
              <a:t>segítségre szoruló</a:t>
            </a:r>
            <a:r>
              <a:rPr lang="hu-HU" altLang="hu-HU" sz="2400" dirty="0" smtClean="0">
                <a:cs typeface="Times New Roman" pitchFamily="18" charset="0"/>
              </a:rPr>
              <a:t> között </a:t>
            </a:r>
          </a:p>
          <a:p>
            <a:pPr algn="ctr">
              <a:buNone/>
            </a:pPr>
            <a:r>
              <a:rPr lang="hu-HU" altLang="hu-HU" sz="2400" dirty="0" smtClean="0">
                <a:solidFill>
                  <a:srgbClr val="00B050"/>
                </a:solidFill>
                <a:cs typeface="Times New Roman" pitchFamily="18" charset="0"/>
              </a:rPr>
              <a:t>személyközi együttműködés, partnerség jön létre</a:t>
            </a:r>
            <a:endParaRPr lang="hu-HU" altLang="hu-HU" sz="2400" dirty="0">
              <a:cs typeface="Times New Roman" pitchFamily="18" charset="0"/>
            </a:endParaRPr>
          </a:p>
          <a:p>
            <a:pPr algn="ctr">
              <a:buNone/>
            </a:pPr>
            <a:r>
              <a:rPr lang="hu-HU" altLang="hu-HU" sz="2400" dirty="0" smtClean="0">
                <a:cs typeface="Times New Roman" pitchFamily="18" charset="0"/>
              </a:rPr>
              <a:t>mely alkalmas a </a:t>
            </a:r>
            <a:r>
              <a:rPr lang="hu-HU" altLang="hu-HU" sz="2400" b="1" u="sng" dirty="0" smtClean="0">
                <a:cs typeface="Times New Roman" pitchFamily="18" charset="0"/>
              </a:rPr>
              <a:t>személyiségformálás</a:t>
            </a:r>
            <a:r>
              <a:rPr lang="hu-HU" altLang="hu-HU" sz="2400" dirty="0" smtClean="0">
                <a:cs typeface="Times New Roman" pitchFamily="18" charset="0"/>
              </a:rPr>
              <a:t>ra, az </a:t>
            </a:r>
            <a:r>
              <a:rPr lang="hu-HU" altLang="hu-HU" sz="2400" b="1" u="sng" dirty="0" smtClean="0">
                <a:cs typeface="Times New Roman" pitchFamily="18" charset="0"/>
              </a:rPr>
              <a:t>önismeret fejlesztés</a:t>
            </a:r>
            <a:r>
              <a:rPr lang="hu-HU" altLang="hu-HU" sz="2400" dirty="0" smtClean="0">
                <a:cs typeface="Times New Roman" pitchFamily="18" charset="0"/>
              </a:rPr>
              <a:t>ére.</a:t>
            </a:r>
          </a:p>
        </p:txBody>
      </p:sp>
      <p:pic>
        <p:nvPicPr>
          <p:cNvPr id="1028" name="Picture 4" descr="http://mag.ofi.hu/site/upload/2009/06/MAG_Otlettar_intezmenyvezetok_Ad_Vezetes_Egyuttmukodes_01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527" y="3789040"/>
            <a:ext cx="190500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484784"/>
            <a:ext cx="2571750" cy="1704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3"/>
          </a:xfrm>
        </p:spPr>
        <p:txBody>
          <a:bodyPr/>
          <a:lstStyle/>
          <a:p>
            <a:r>
              <a:rPr lang="hu-HU" altLang="hu-HU" dirty="0" smtClean="0"/>
              <a:t>Alapelvek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79512" y="1412777"/>
            <a:ext cx="5040560" cy="483562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hu-HU" altLang="hu-HU" sz="3300" b="1" dirty="0" smtClean="0">
                <a:solidFill>
                  <a:srgbClr val="00B0F0"/>
                </a:solidFill>
                <a:cs typeface="Times New Roman" pitchFamily="18" charset="0"/>
              </a:rPr>
              <a:t>Kettős cél elve</a:t>
            </a:r>
            <a:r>
              <a:rPr lang="hu-HU" altLang="hu-HU" sz="3300" dirty="0" smtClean="0">
                <a:solidFill>
                  <a:srgbClr val="00B0F0"/>
                </a:solidFill>
                <a:cs typeface="Times New Roman" pitchFamily="18" charset="0"/>
              </a:rPr>
              <a:t>: </a:t>
            </a:r>
          </a:p>
          <a:p>
            <a:pPr algn="ctr">
              <a:buNone/>
            </a:pPr>
            <a:endParaRPr lang="hu-HU" altLang="hu-HU" sz="2800" dirty="0" smtClean="0">
              <a:cs typeface="Times New Roman" pitchFamily="18" charset="0"/>
            </a:endParaRPr>
          </a:p>
          <a:p>
            <a:pPr algn="ctr">
              <a:buNone/>
            </a:pPr>
            <a:r>
              <a:rPr lang="hu-HU" altLang="hu-HU" sz="2800" dirty="0" smtClean="0">
                <a:cs typeface="Times New Roman" pitchFamily="18" charset="0"/>
              </a:rPr>
              <a:t>A </a:t>
            </a:r>
            <a:r>
              <a:rPr lang="hu-HU" altLang="hu-HU" sz="3300" dirty="0" smtClean="0">
                <a:cs typeface="Times New Roman" pitchFamily="18" charset="0"/>
              </a:rPr>
              <a:t>tevékenységek</a:t>
            </a:r>
            <a:r>
              <a:rPr lang="hu-HU" altLang="hu-HU" sz="2800" dirty="0" smtClean="0">
                <a:cs typeface="Times New Roman" pitchFamily="18" charset="0"/>
              </a:rPr>
              <a:t> során egyszerre kell a</a:t>
            </a:r>
            <a:r>
              <a:rPr lang="hu-HU" altLang="hu-HU" sz="2800" b="1" dirty="0" smtClean="0">
                <a:cs typeface="Times New Roman" pitchFamily="18" charset="0"/>
              </a:rPr>
              <a:t> </a:t>
            </a:r>
            <a:r>
              <a:rPr lang="hu-HU" altLang="hu-HU" sz="2800" u="sng" dirty="0" smtClean="0">
                <a:cs typeface="Times New Roman" pitchFamily="18" charset="0"/>
              </a:rPr>
              <a:t>szolgálatjellegnek</a:t>
            </a:r>
            <a:r>
              <a:rPr lang="hu-HU" altLang="hu-HU" sz="2800" dirty="0" smtClean="0"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hu-HU" altLang="hu-HU" sz="2800" dirty="0" smtClean="0">
                <a:cs typeface="Times New Roman" pitchFamily="18" charset="0"/>
              </a:rPr>
              <a:t>és az </a:t>
            </a:r>
          </a:p>
          <a:p>
            <a:pPr algn="ctr">
              <a:buNone/>
            </a:pPr>
            <a:r>
              <a:rPr lang="hu-HU" altLang="hu-HU" sz="2800" u="sng" dirty="0" smtClean="0">
                <a:cs typeface="Times New Roman" pitchFamily="18" charset="0"/>
              </a:rPr>
              <a:t>élménypedagógia alapú tanulás</a:t>
            </a:r>
            <a:r>
              <a:rPr lang="hu-HU" altLang="hu-HU" sz="2800" dirty="0" smtClean="0">
                <a:cs typeface="Times New Roman" pitchFamily="18" charset="0"/>
              </a:rPr>
              <a:t>nak</a:t>
            </a:r>
            <a:endParaRPr lang="hu-HU" altLang="hu-HU" sz="2800" u="sng" dirty="0">
              <a:cs typeface="Times New Roman" pitchFamily="18" charset="0"/>
            </a:endParaRPr>
          </a:p>
          <a:p>
            <a:pPr algn="ctr">
              <a:buNone/>
            </a:pPr>
            <a:r>
              <a:rPr lang="hu-HU" altLang="hu-HU" sz="2800" dirty="0" smtClean="0">
                <a:cs typeface="Times New Roman" pitchFamily="18" charset="0"/>
              </a:rPr>
              <a:t>megvalósulnia</a:t>
            </a:r>
            <a:r>
              <a:rPr lang="hu-HU" altLang="hu-HU" sz="2800" b="1" dirty="0" smtClean="0"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hu-HU" altLang="hu-HU" sz="2800" dirty="0" smtClean="0">
                <a:cs typeface="Times New Roman" pitchFamily="18" charset="0"/>
              </a:rPr>
              <a:t>A közösségi szolgálat megvalósulásához szükséges egyfajta </a:t>
            </a:r>
          </a:p>
          <a:p>
            <a:pPr algn="ctr">
              <a:buNone/>
            </a:pPr>
            <a:r>
              <a:rPr lang="hu-HU" altLang="hu-HU" sz="2800" dirty="0" smtClean="0">
                <a:cs typeface="Times New Roman" pitchFamily="18" charset="0"/>
              </a:rPr>
              <a:t>tanulási folyamat jelenléte is.</a:t>
            </a:r>
          </a:p>
          <a:p>
            <a:endParaRPr lang="hu-HU" dirty="0"/>
          </a:p>
        </p:txBody>
      </p:sp>
      <p:pic>
        <p:nvPicPr>
          <p:cNvPr id="7" name="Tartalom helye 6" descr="2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49900" y="2348880"/>
            <a:ext cx="3312368" cy="25898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1. 1. 2011. évi CXC. törvény a nemzeti köznevelésről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6008"/>
          </a:xfrm>
        </p:spPr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hu-HU" dirty="0" smtClean="0"/>
              <a:t> </a:t>
            </a:r>
          </a:p>
          <a:p>
            <a:pPr fontAlgn="base"/>
            <a:r>
              <a:rPr lang="hu-HU" dirty="0" smtClean="0"/>
              <a:t>6. § (4) A középiskola elvégzését közvetlenül követő érettségi vizsgaidőszakban </a:t>
            </a:r>
            <a:r>
              <a:rPr lang="hu-HU" dirty="0" smtClean="0">
                <a:solidFill>
                  <a:srgbClr val="00B050"/>
                </a:solidFill>
              </a:rPr>
              <a:t>az érettségi vizsgák megkezdésének feltétele ötven óra</a:t>
            </a:r>
            <a:r>
              <a:rPr lang="hu-HU" dirty="0" smtClean="0"/>
              <a:t> közösségi szolgálat elvégzésének igazolása, </a:t>
            </a:r>
            <a:r>
              <a:rPr lang="hu-HU" dirty="0" smtClean="0">
                <a:solidFill>
                  <a:srgbClr val="FFFF00"/>
                </a:solidFill>
              </a:rPr>
              <a:t>kivéve</a:t>
            </a:r>
            <a:r>
              <a:rPr lang="hu-HU" dirty="0" smtClean="0"/>
              <a:t>:</a:t>
            </a:r>
          </a:p>
          <a:p>
            <a:pPr lvl="1" fontAlgn="base"/>
            <a:r>
              <a:rPr lang="hu-HU" dirty="0" smtClean="0"/>
              <a:t>a) </a:t>
            </a:r>
            <a:r>
              <a:rPr lang="hu-HU" dirty="0" err="1" smtClean="0"/>
              <a:t>a</a:t>
            </a:r>
            <a:r>
              <a:rPr lang="hu-HU" dirty="0" smtClean="0"/>
              <a:t> felnőttoktatásban részt vevő tanulókat és</a:t>
            </a:r>
          </a:p>
          <a:p>
            <a:pPr lvl="1" fontAlgn="base"/>
            <a:r>
              <a:rPr lang="hu-HU" dirty="0" smtClean="0"/>
              <a:t>b) azon sajátos nevelési igényű tanulókat, akiket a szakértői bizottság javaslata alapján a közösségi szolgálat alól az igazgató határozatban mentesített.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57250"/>
          </a:xfrm>
        </p:spPr>
        <p:txBody>
          <a:bodyPr/>
          <a:lstStyle/>
          <a:p>
            <a:pPr algn="ctr"/>
            <a:r>
              <a:rPr lang="hu-HU" altLang="hu-HU" dirty="0" smtClean="0"/>
              <a:t>Alapelvek 3.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5338936" cy="5051649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hu-HU" altLang="hu-HU" sz="3800" b="1" dirty="0" smtClean="0">
                <a:solidFill>
                  <a:srgbClr val="00B0F0"/>
                </a:solidFill>
                <a:cs typeface="Times New Roman" pitchFamily="18" charset="0"/>
              </a:rPr>
              <a:t>Kölcsönösség elve:</a:t>
            </a:r>
          </a:p>
          <a:p>
            <a:pPr>
              <a:buNone/>
            </a:pPr>
            <a:endParaRPr lang="hu-HU" altLang="hu-HU" sz="2800" b="1" dirty="0" smtClean="0">
              <a:solidFill>
                <a:srgbClr val="00B0F0"/>
              </a:solidFill>
              <a:cs typeface="Times New Roman" pitchFamily="18" charset="0"/>
            </a:endParaRPr>
          </a:p>
          <a:p>
            <a:pPr algn="ctr">
              <a:buNone/>
            </a:pPr>
            <a:r>
              <a:rPr lang="hu-HU" altLang="hu-HU" sz="2800" dirty="0" smtClean="0">
                <a:cs typeface="Times New Roman" pitchFamily="18" charset="0"/>
              </a:rPr>
              <a:t>A segítő és a segítségre szoruló </a:t>
            </a:r>
            <a:r>
              <a:rPr lang="hu-HU" altLang="hu-HU" sz="2800" dirty="0">
                <a:cs typeface="Times New Roman" pitchFamily="18" charset="0"/>
              </a:rPr>
              <a:t>lehetőségeihez mérten </a:t>
            </a:r>
            <a:r>
              <a:rPr lang="hu-HU" altLang="hu-HU" sz="2800" b="1" i="1" dirty="0" smtClean="0">
                <a:cs typeface="Times New Roman" pitchFamily="18" charset="0"/>
              </a:rPr>
              <a:t>aktívan bevonódik </a:t>
            </a:r>
            <a:r>
              <a:rPr lang="hu-HU" altLang="hu-HU" sz="2800" b="1" i="1" dirty="0">
                <a:cs typeface="Times New Roman" pitchFamily="18" charset="0"/>
              </a:rPr>
              <a:t> </a:t>
            </a:r>
            <a:r>
              <a:rPr lang="hu-HU" altLang="hu-HU" sz="2800" b="1" i="1" dirty="0" smtClean="0">
                <a:cs typeface="Times New Roman" pitchFamily="18" charset="0"/>
              </a:rPr>
              <a:t>             a programba</a:t>
            </a:r>
            <a:r>
              <a:rPr lang="hu-HU" altLang="hu-HU" sz="2800" dirty="0" smtClean="0">
                <a:cs typeface="Times New Roman" pitchFamily="18" charset="0"/>
              </a:rPr>
              <a:t>. </a:t>
            </a:r>
          </a:p>
          <a:p>
            <a:pPr algn="ctr">
              <a:buNone/>
            </a:pPr>
            <a:r>
              <a:rPr lang="hu-HU" altLang="hu-HU" sz="2800" dirty="0" smtClean="0">
                <a:cs typeface="Times New Roman" pitchFamily="18" charset="0"/>
              </a:rPr>
              <a:t>A kölcsönösség megélésére a felkészítés során kell érzékennyé tenni a diákokat, így elősegítve, hogy</a:t>
            </a:r>
          </a:p>
          <a:p>
            <a:pPr algn="ctr">
              <a:buNone/>
            </a:pPr>
            <a:r>
              <a:rPr lang="hu-HU" altLang="hu-HU" sz="2800" b="1" u="sng" dirty="0" smtClean="0">
                <a:cs typeface="Times New Roman" pitchFamily="18" charset="0"/>
              </a:rPr>
              <a:t>a diák nyitott és elfogadó legyen</a:t>
            </a:r>
            <a:r>
              <a:rPr lang="hu-HU" altLang="hu-HU" sz="2800" b="1" dirty="0" smtClean="0"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hu-HU" altLang="hu-HU" sz="2800" u="sng" dirty="0" smtClean="0">
                <a:cs typeface="Times New Roman" pitchFamily="18" charset="0"/>
              </a:rPr>
              <a:t>azzal a személlyel, </a:t>
            </a:r>
          </a:p>
          <a:p>
            <a:pPr algn="ctr">
              <a:buNone/>
            </a:pPr>
            <a:r>
              <a:rPr lang="hu-HU" altLang="hu-HU" sz="2800" u="sng" dirty="0" smtClean="0">
                <a:cs typeface="Times New Roman" pitchFamily="18" charset="0"/>
              </a:rPr>
              <a:t>akivel kapcsolatba lép.</a:t>
            </a:r>
          </a:p>
          <a:p>
            <a:endParaRPr lang="hu-HU" dirty="0"/>
          </a:p>
        </p:txBody>
      </p:sp>
      <p:pic>
        <p:nvPicPr>
          <p:cNvPr id="9" name="Tartalom helye 8" descr="letölté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012160" y="2708920"/>
            <a:ext cx="2808312" cy="19284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smtClean="0"/>
              <a:t>Alapelvek 4.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79512" y="1417637"/>
            <a:ext cx="504056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altLang="hu-HU" sz="2800" b="1" dirty="0" smtClean="0">
                <a:solidFill>
                  <a:srgbClr val="00B0F0"/>
                </a:solidFill>
                <a:cs typeface="Times New Roman" pitchFamily="18" charset="0"/>
              </a:rPr>
              <a:t>Együttműködés elve:</a:t>
            </a:r>
          </a:p>
          <a:p>
            <a:pPr>
              <a:buNone/>
            </a:pPr>
            <a:r>
              <a:rPr lang="hu-HU" altLang="hu-HU" sz="2800" b="1" dirty="0" smtClean="0">
                <a:cs typeface="Times New Roman" pitchFamily="18" charset="0"/>
              </a:rPr>
              <a:t>	</a:t>
            </a:r>
            <a:r>
              <a:rPr lang="hu-HU" altLang="hu-HU" sz="2000" b="1" dirty="0" smtClean="0">
                <a:cs typeface="Times New Roman" pitchFamily="18" charset="0"/>
              </a:rPr>
              <a:t> </a:t>
            </a:r>
            <a:r>
              <a:rPr lang="hu-HU" altLang="hu-HU" sz="2000" dirty="0" smtClean="0">
                <a:cs typeface="Times New Roman" pitchFamily="18" charset="0"/>
              </a:rPr>
              <a:t>Az iskolában vagy a fogadó szervezetnél a közösségi szolgálat kapcsán </a:t>
            </a:r>
            <a:r>
              <a:rPr lang="hu-HU" altLang="hu-HU" sz="2000" b="1" u="sng" dirty="0" smtClean="0">
                <a:cs typeface="Times New Roman" pitchFamily="18" charset="0"/>
              </a:rPr>
              <a:t>partneri viszony</a:t>
            </a:r>
            <a:r>
              <a:rPr lang="hu-HU" altLang="hu-HU" sz="2000" u="sng" dirty="0" smtClean="0">
                <a:cs typeface="Times New Roman" pitchFamily="18" charset="0"/>
              </a:rPr>
              <a:t> alakul </a:t>
            </a:r>
            <a:r>
              <a:rPr lang="hu-HU" altLang="hu-HU" sz="2000" dirty="0" smtClean="0">
                <a:cs typeface="Times New Roman" pitchFamily="18" charset="0"/>
              </a:rPr>
              <a:t>ki az összes érintett között.</a:t>
            </a:r>
          </a:p>
          <a:p>
            <a:pPr>
              <a:buNone/>
            </a:pPr>
            <a:endParaRPr lang="hu-HU" altLang="hu-HU" sz="2000" dirty="0" smtClean="0">
              <a:cs typeface="Times New Roman" pitchFamily="18" charset="0"/>
            </a:endParaRPr>
          </a:p>
          <a:p>
            <a:pPr>
              <a:buNone/>
            </a:pPr>
            <a:r>
              <a:rPr lang="hu-HU" altLang="hu-HU" sz="2000" u="sng" dirty="0" smtClean="0">
                <a:cs typeface="Times New Roman" pitchFamily="18" charset="0"/>
              </a:rPr>
              <a:t>Nem jelenhet meg alá-fölérendeltség </a:t>
            </a:r>
          </a:p>
          <a:p>
            <a:pPr>
              <a:buNone/>
            </a:pPr>
            <a:r>
              <a:rPr lang="hu-HU" altLang="hu-HU" sz="1600" dirty="0" smtClean="0">
                <a:cs typeface="Times New Roman" pitchFamily="18" charset="0"/>
              </a:rPr>
              <a:t>  </a:t>
            </a:r>
            <a:r>
              <a:rPr lang="hu-HU" altLang="hu-HU" sz="1800" dirty="0" smtClean="0">
                <a:cs typeface="Times New Roman" pitchFamily="18" charset="0"/>
              </a:rPr>
              <a:t>sem a pedagógus - diák,</a:t>
            </a:r>
          </a:p>
          <a:p>
            <a:pPr>
              <a:buNone/>
            </a:pPr>
            <a:r>
              <a:rPr lang="hu-HU" altLang="hu-HU" sz="1800" dirty="0" smtClean="0">
                <a:cs typeface="Times New Roman" pitchFamily="18" charset="0"/>
              </a:rPr>
              <a:t>  sem a fogadó szervezet - diák, </a:t>
            </a:r>
          </a:p>
          <a:p>
            <a:pPr>
              <a:buNone/>
            </a:pPr>
            <a:r>
              <a:rPr lang="hu-HU" altLang="hu-HU" sz="1800" dirty="0" smtClean="0">
                <a:cs typeface="Times New Roman" pitchFamily="18" charset="0"/>
              </a:rPr>
              <a:t>  sem az ellátott, segített személy – diák</a:t>
            </a:r>
          </a:p>
          <a:p>
            <a:pPr>
              <a:buNone/>
            </a:pPr>
            <a:r>
              <a:rPr lang="hu-HU" altLang="hu-HU" sz="1800" dirty="0" smtClean="0">
                <a:cs typeface="Times New Roman" pitchFamily="18" charset="0"/>
              </a:rPr>
              <a:t>viszonyában.</a:t>
            </a:r>
            <a:r>
              <a:rPr lang="hu-HU" altLang="hu-HU" sz="1800" b="1" dirty="0" smtClean="0"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hu-HU" dirty="0"/>
          </a:p>
        </p:txBody>
      </p:sp>
      <p:pic>
        <p:nvPicPr>
          <p:cNvPr id="5" name="Tartalom helye 4" descr="kozosseg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6" y="2204864"/>
            <a:ext cx="4038600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smtClean="0"/>
              <a:t>Alapelvek 5.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79512" y="1556792"/>
            <a:ext cx="5616624" cy="5301208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3100" b="1" dirty="0" smtClean="0">
                <a:solidFill>
                  <a:srgbClr val="00B0F0"/>
                </a:solidFill>
                <a:cs typeface="Times New Roman" pitchFamily="18" charset="0"/>
              </a:rPr>
              <a:t>A helyi közösség erősítése: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hu-HU" altLang="hu-HU" sz="3100" b="1" dirty="0" smtClean="0">
                <a:cs typeface="Times New Roman" pitchFamily="18" charset="0"/>
              </a:rPr>
              <a:t>	 </a:t>
            </a:r>
            <a:r>
              <a:rPr lang="hu-HU" altLang="hu-HU" dirty="0" smtClean="0">
                <a:cs typeface="Times New Roman" pitchFamily="18" charset="0"/>
              </a:rPr>
              <a:t>A közösségi szolgálat során végzett feladat olyan tevékenységeket jelent,- amelyek </a:t>
            </a:r>
            <a:r>
              <a:rPr lang="hu-HU" altLang="hu-HU" u="sng" dirty="0" smtClean="0">
                <a:cs typeface="Times New Roman" pitchFamily="18" charset="0"/>
              </a:rPr>
              <a:t>a helyi közösség javát szolgálják</a:t>
            </a:r>
            <a:r>
              <a:rPr lang="hu-HU" altLang="hu-HU" dirty="0">
                <a:cs typeface="Times New Roman" pitchFamily="18" charset="0"/>
              </a:rPr>
              <a:t>:</a:t>
            </a:r>
            <a:r>
              <a:rPr lang="hu-HU" altLang="hu-HU" dirty="0" smtClean="0">
                <a:cs typeface="Times New Roman" pitchFamily="18" charset="0"/>
              </a:rPr>
              <a:t> 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hu-HU" altLang="hu-HU" sz="2400" i="1" dirty="0" smtClean="0">
                <a:solidFill>
                  <a:srgbClr val="FFFF00"/>
                </a:solidFill>
                <a:cs typeface="Times New Roman" pitchFamily="18" charset="0"/>
              </a:rPr>
              <a:t>az iskolában vagy az iskola közvetlen környezetében </a:t>
            </a:r>
            <a:r>
              <a:rPr lang="hu-HU" altLang="hu-HU" sz="1900" dirty="0">
                <a:cs typeface="Times New Roman" pitchFamily="18" charset="0"/>
              </a:rPr>
              <a:t>(</a:t>
            </a:r>
            <a:r>
              <a:rPr lang="hu-HU" altLang="hu-HU" sz="1900" dirty="0" smtClean="0">
                <a:cs typeface="Times New Roman" pitchFamily="18" charset="0"/>
              </a:rPr>
              <a:t>esetleg néhány </a:t>
            </a:r>
            <a:r>
              <a:rPr lang="hu-HU" altLang="hu-HU" sz="1900" dirty="0">
                <a:cs typeface="Times New Roman" pitchFamily="18" charset="0"/>
              </a:rPr>
              <a:t>kilométeres </a:t>
            </a:r>
            <a:r>
              <a:rPr lang="hu-HU" altLang="hu-HU" sz="1900" dirty="0" smtClean="0">
                <a:cs typeface="Times New Roman" pitchFamily="18" charset="0"/>
              </a:rPr>
              <a:t>körzetében), 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hu-HU" altLang="hu-HU" sz="2400" i="1" dirty="0" smtClean="0">
                <a:cs typeface="Times New Roman" pitchFamily="18" charset="0"/>
              </a:rPr>
              <a:t>vagy</a:t>
            </a:r>
            <a:r>
              <a:rPr lang="hu-HU" altLang="hu-HU" sz="2400" i="1" dirty="0" smtClean="0">
                <a:solidFill>
                  <a:srgbClr val="FFFF00"/>
                </a:solidFill>
                <a:cs typeface="Times New Roman" pitchFamily="18" charset="0"/>
              </a:rPr>
              <a:t> a tanuló lakóhelyén </a:t>
            </a:r>
            <a:r>
              <a:rPr lang="hu-HU" altLang="hu-HU" sz="1800" dirty="0" smtClean="0">
                <a:cs typeface="Times New Roman" pitchFamily="18" charset="0"/>
              </a:rPr>
              <a:t>(illetve annak közvetlen környezetében)</a:t>
            </a:r>
          </a:p>
          <a:p>
            <a:pPr marL="64008" indent="0">
              <a:spcBef>
                <a:spcPct val="0"/>
              </a:spcBef>
              <a:buNone/>
            </a:pPr>
            <a:r>
              <a:rPr lang="hu-HU" altLang="hu-HU" sz="2400" dirty="0">
                <a:cs typeface="Times New Roman" pitchFamily="18" charset="0"/>
              </a:rPr>
              <a:t> </a:t>
            </a:r>
            <a:r>
              <a:rPr lang="hu-HU" altLang="hu-HU" sz="2400" dirty="0" smtClean="0">
                <a:cs typeface="Times New Roman" pitchFamily="18" charset="0"/>
              </a:rPr>
              <a:t>  valósulnak meg.</a:t>
            </a:r>
            <a:endParaRPr lang="hu-HU" altLang="hu-HU" sz="2400" dirty="0" smtClean="0"/>
          </a:p>
        </p:txBody>
      </p:sp>
      <p:pic>
        <p:nvPicPr>
          <p:cNvPr id="8" name="Tartalom helye 7" descr="terület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940152" y="2276872"/>
            <a:ext cx="3024336" cy="30243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smtClean="0"/>
              <a:t>Alapelvek 6.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23528" y="1722437"/>
            <a:ext cx="4172272" cy="494692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altLang="hu-HU" sz="2800" b="1" dirty="0" smtClean="0">
                <a:solidFill>
                  <a:srgbClr val="00B0F0"/>
                </a:solidFill>
                <a:cs typeface="Times New Roman" pitchFamily="18" charset="0"/>
              </a:rPr>
              <a:t>Szabad választás elve:</a:t>
            </a:r>
          </a:p>
          <a:p>
            <a:pPr>
              <a:buNone/>
            </a:pPr>
            <a:r>
              <a:rPr lang="hu-HU" altLang="hu-HU" sz="2800" b="1" dirty="0" smtClean="0">
                <a:cs typeface="Times New Roman" pitchFamily="18" charset="0"/>
              </a:rPr>
              <a:t>	 </a:t>
            </a:r>
            <a:r>
              <a:rPr lang="hu-HU" altLang="hu-HU" sz="2800" dirty="0" smtClean="0">
                <a:cs typeface="Times New Roman" pitchFamily="18" charset="0"/>
              </a:rPr>
              <a:t>A </a:t>
            </a:r>
            <a:r>
              <a:rPr lang="hu-HU" altLang="hu-HU" sz="2800" b="1" dirty="0" smtClean="0">
                <a:cs typeface="Times New Roman" pitchFamily="18" charset="0"/>
              </a:rPr>
              <a:t>diákok</a:t>
            </a:r>
            <a:r>
              <a:rPr lang="hu-HU" altLang="hu-HU" sz="2800" dirty="0" smtClean="0">
                <a:cs typeface="Times New Roman" pitchFamily="18" charset="0"/>
              </a:rPr>
              <a:t> - a szülőkkel, tanárokkal való egyeztetés alapján - </a:t>
            </a:r>
            <a:r>
              <a:rPr lang="hu-HU" altLang="hu-HU" sz="2800" i="1" u="sng" dirty="0" smtClean="0">
                <a:cs typeface="Times New Roman" pitchFamily="18" charset="0"/>
              </a:rPr>
              <a:t>maguk választhatják ki az általuk végzendő tevékenységeket</a:t>
            </a:r>
            <a:endParaRPr lang="hu-HU" altLang="hu-HU" sz="2800" i="1" dirty="0">
              <a:cs typeface="Times New Roman" pitchFamily="18" charset="0"/>
            </a:endParaRPr>
          </a:p>
          <a:p>
            <a:pPr>
              <a:buNone/>
            </a:pPr>
            <a:r>
              <a:rPr lang="hu-HU" altLang="hu-HU" sz="2800" dirty="0" smtClean="0">
                <a:cs typeface="Times New Roman" pitchFamily="18" charset="0"/>
              </a:rPr>
              <a:t>az iskola által megszervezett </a:t>
            </a:r>
          </a:p>
          <a:p>
            <a:pPr>
              <a:buNone/>
            </a:pPr>
            <a:r>
              <a:rPr lang="hu-HU" altLang="hu-HU" sz="2800" dirty="0" smtClean="0">
                <a:cs typeface="Times New Roman" pitchFamily="18" charset="0"/>
              </a:rPr>
              <a:t>vagy a maguk által javasolt és az iskola által elfogadott tevékenységek közül.</a:t>
            </a:r>
          </a:p>
          <a:p>
            <a:endParaRPr lang="hu-HU" dirty="0"/>
          </a:p>
        </p:txBody>
      </p:sp>
      <p:pic>
        <p:nvPicPr>
          <p:cNvPr id="6" name="Tartalom helye 5" descr="választás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7724" y="2276872"/>
            <a:ext cx="3357463" cy="25866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smtClean="0"/>
              <a:t>Alapelvek 7.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323528" y="1628800"/>
            <a:ext cx="5400600" cy="52292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altLang="hu-HU" sz="4200" b="1" u="sng" dirty="0" smtClean="0">
                <a:solidFill>
                  <a:srgbClr val="00B0F0"/>
                </a:solidFill>
                <a:cs typeface="Times New Roman" pitchFamily="18" charset="0"/>
              </a:rPr>
              <a:t>Arányosság elve:</a:t>
            </a:r>
          </a:p>
          <a:p>
            <a:pPr>
              <a:buNone/>
            </a:pPr>
            <a:r>
              <a:rPr lang="hu-HU" altLang="hu-HU" sz="2800" b="1" dirty="0" smtClean="0">
                <a:cs typeface="Times New Roman" pitchFamily="18" charset="0"/>
              </a:rPr>
              <a:t>	</a:t>
            </a:r>
            <a:r>
              <a:rPr lang="hu-HU" altLang="hu-HU" sz="3800" b="1" dirty="0" smtClean="0">
                <a:cs typeface="Times New Roman" pitchFamily="18" charset="0"/>
              </a:rPr>
              <a:t> </a:t>
            </a:r>
            <a:r>
              <a:rPr lang="hu-HU" altLang="hu-HU" sz="3800" dirty="0" smtClean="0">
                <a:solidFill>
                  <a:srgbClr val="FFFF00"/>
                </a:solidFill>
                <a:cs typeface="Times New Roman" pitchFamily="18" charset="0"/>
              </a:rPr>
              <a:t>A diák iskolai (pl.: DÖK) vagy olyan külső szervezetnél, amelynek tagja, csak részben végezheti az </a:t>
            </a:r>
            <a:r>
              <a:rPr lang="hu-HU" altLang="hu-HU" sz="3800" dirty="0" err="1" smtClean="0">
                <a:solidFill>
                  <a:srgbClr val="FFFF00"/>
                </a:solidFill>
                <a:cs typeface="Times New Roman" pitchFamily="18" charset="0"/>
              </a:rPr>
              <a:t>IKSZ-et</a:t>
            </a:r>
            <a:r>
              <a:rPr lang="hu-HU" altLang="hu-HU" sz="3800" dirty="0" smtClean="0">
                <a:solidFill>
                  <a:srgbClr val="FFFF00"/>
                </a:solidFill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hu-HU" altLang="hu-HU" sz="3800" dirty="0" smtClean="0">
                <a:cs typeface="Times New Roman" pitchFamily="18" charset="0"/>
              </a:rPr>
              <a:t>Az ilyen jellegű, egyébként is végzett feladat (pl. </a:t>
            </a:r>
            <a:r>
              <a:rPr lang="hu-HU" altLang="hu-HU" sz="3800" dirty="0" err="1" smtClean="0">
                <a:cs typeface="Times New Roman" pitchFamily="18" charset="0"/>
              </a:rPr>
              <a:t>diákönkormányzati</a:t>
            </a:r>
            <a:r>
              <a:rPr lang="hu-HU" altLang="hu-HU" sz="3800" dirty="0" smtClean="0">
                <a:cs typeface="Times New Roman" pitchFamily="18" charset="0"/>
              </a:rPr>
              <a:t>, sportegyesületi, énekkari, vagy bármely más szervezeti) a közösségi szolgálatban önmagában még nem számolható el. </a:t>
            </a:r>
          </a:p>
          <a:p>
            <a:pPr>
              <a:buNone/>
            </a:pPr>
            <a:r>
              <a:rPr lang="hu-HU" altLang="hu-HU" sz="3800" dirty="0" smtClean="0">
                <a:cs typeface="Times New Roman" pitchFamily="18" charset="0"/>
              </a:rPr>
              <a:t>Ha a tevékenység kiegészül aktív, egyéni, az iskolai közösségi szolgálat jogszabályban említett területein ellátandó többletfeladattal, </a:t>
            </a:r>
            <a:r>
              <a:rPr lang="hu-HU" altLang="hu-HU" sz="3800" b="1" dirty="0" smtClean="0">
                <a:solidFill>
                  <a:srgbClr val="FFFF00"/>
                </a:solidFill>
                <a:cs typeface="Times New Roman" pitchFamily="18" charset="0"/>
              </a:rPr>
              <a:t>az iskola által elfogadott arányban fogadható el </a:t>
            </a:r>
            <a:r>
              <a:rPr lang="hu-HU" altLang="hu-HU" sz="3800" dirty="0" smtClean="0">
                <a:cs typeface="Times New Roman" pitchFamily="18" charset="0"/>
              </a:rPr>
              <a:t>az 50 óra egy részeként. </a:t>
            </a:r>
          </a:p>
        </p:txBody>
      </p:sp>
      <p:pic>
        <p:nvPicPr>
          <p:cNvPr id="5" name="Tartalom helye 4" descr="arányosság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228184" y="2204864"/>
            <a:ext cx="2532210" cy="34530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smtClean="0"/>
              <a:t>Alapelvek 8.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94692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altLang="hu-HU" sz="2800" b="1" dirty="0" smtClean="0">
                <a:solidFill>
                  <a:srgbClr val="00B0F0"/>
                </a:solidFill>
                <a:cs typeface="Times New Roman" pitchFamily="18" charset="0"/>
              </a:rPr>
              <a:t>Változatosság elve:</a:t>
            </a:r>
          </a:p>
          <a:p>
            <a:pPr>
              <a:buNone/>
            </a:pPr>
            <a:r>
              <a:rPr lang="hu-HU" altLang="hu-HU" sz="2800" b="1" dirty="0" smtClean="0">
                <a:cs typeface="Times New Roman" pitchFamily="18" charset="0"/>
              </a:rPr>
              <a:t>	 </a:t>
            </a:r>
            <a:r>
              <a:rPr lang="hu-HU" altLang="hu-HU" sz="2800" dirty="0" smtClean="0">
                <a:cs typeface="Times New Roman" pitchFamily="18" charset="0"/>
              </a:rPr>
              <a:t>Alapvető pedagógia cél, hogy:</a:t>
            </a:r>
          </a:p>
          <a:p>
            <a:pPr>
              <a:buNone/>
            </a:pPr>
            <a:r>
              <a:rPr lang="hu-HU" altLang="hu-HU" sz="2800" u="sng" dirty="0" smtClean="0">
                <a:solidFill>
                  <a:srgbClr val="00B050"/>
                </a:solidFill>
                <a:cs typeface="Times New Roman" pitchFamily="18" charset="0"/>
              </a:rPr>
              <a:t>több területen</a:t>
            </a:r>
            <a:r>
              <a:rPr lang="hu-HU" altLang="hu-HU" sz="2800" dirty="0" smtClean="0">
                <a:solidFill>
                  <a:srgbClr val="00B050"/>
                </a:solidFill>
                <a:cs typeface="Times New Roman" pitchFamily="18" charset="0"/>
              </a:rPr>
              <a:t> </a:t>
            </a:r>
            <a:r>
              <a:rPr lang="hu-HU" altLang="hu-HU" sz="2800" dirty="0" smtClean="0">
                <a:cs typeface="Times New Roman" pitchFamily="18" charset="0"/>
              </a:rPr>
              <a:t>(pl. három) és</a:t>
            </a:r>
          </a:p>
          <a:p>
            <a:pPr>
              <a:buNone/>
            </a:pPr>
            <a:r>
              <a:rPr lang="hu-HU" altLang="hu-HU" sz="2800" u="sng" dirty="0" smtClean="0">
                <a:solidFill>
                  <a:srgbClr val="00B050"/>
                </a:solidFill>
                <a:cs typeface="Times New Roman" pitchFamily="18" charset="0"/>
              </a:rPr>
              <a:t>rendszeresen </a:t>
            </a:r>
            <a:r>
              <a:rPr lang="hu-HU" altLang="hu-HU" sz="2800" dirty="0" smtClean="0">
                <a:solidFill>
                  <a:srgbClr val="00B050"/>
                </a:solidFill>
                <a:cs typeface="Times New Roman" pitchFamily="18" charset="0"/>
              </a:rPr>
              <a:t>ismétlődő tevékenység</a:t>
            </a:r>
            <a:r>
              <a:rPr lang="hu-HU" altLang="hu-HU" sz="2800" dirty="0" smtClean="0">
                <a:cs typeface="Times New Roman" pitchFamily="18" charset="0"/>
              </a:rPr>
              <a:t>ekre épülve végezze a diák az ún. kontaktóra (min. 40 óra) feladatait.</a:t>
            </a:r>
            <a:endParaRPr lang="hu-HU" altLang="hu-HU" sz="2800" dirty="0" smtClean="0"/>
          </a:p>
          <a:p>
            <a:endParaRPr lang="hu-HU" dirty="0"/>
          </a:p>
        </p:txBody>
      </p:sp>
      <p:pic>
        <p:nvPicPr>
          <p:cNvPr id="14" name="Tartalom helye 13" descr="3terület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484784"/>
            <a:ext cx="4038600" cy="4529305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smtClean="0"/>
              <a:t>Alapelvek 9.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hu-HU" altLang="hu-HU" b="1" dirty="0" smtClean="0">
                <a:solidFill>
                  <a:srgbClr val="00B0F0"/>
                </a:solidFill>
                <a:cs typeface="Times New Roman" pitchFamily="18" charset="0"/>
              </a:rPr>
              <a:t>Fenntarthatóság elve:</a:t>
            </a:r>
          </a:p>
          <a:p>
            <a:pPr>
              <a:buNone/>
            </a:pPr>
            <a:r>
              <a:rPr lang="hu-HU" altLang="hu-HU" b="1" dirty="0" smtClean="0">
                <a:cs typeface="Times New Roman" pitchFamily="18" charset="0"/>
              </a:rPr>
              <a:t>	 </a:t>
            </a:r>
            <a:r>
              <a:rPr lang="hu-HU" altLang="hu-HU" dirty="0" smtClean="0">
                <a:cs typeface="Times New Roman" pitchFamily="18" charset="0"/>
              </a:rPr>
              <a:t>Lehetőleg olyan tevékenységekben vegyenek részt a diákok, amelyek:</a:t>
            </a:r>
          </a:p>
          <a:p>
            <a:pPr>
              <a:buNone/>
            </a:pPr>
            <a:r>
              <a:rPr lang="hu-HU" altLang="hu-HU" u="sng" dirty="0" smtClean="0">
                <a:solidFill>
                  <a:srgbClr val="00B050"/>
                </a:solidFill>
                <a:cs typeface="Times New Roman" pitchFamily="18" charset="0"/>
              </a:rPr>
              <a:t>hosszútávon fenntarthatóak</a:t>
            </a:r>
            <a:r>
              <a:rPr lang="hu-HU" altLang="hu-HU" dirty="0" smtClean="0">
                <a:cs typeface="Times New Roman" pitchFamily="18" charset="0"/>
              </a:rPr>
              <a:t>, valamint </a:t>
            </a:r>
          </a:p>
          <a:p>
            <a:pPr>
              <a:buNone/>
            </a:pPr>
            <a:r>
              <a:rPr lang="hu-HU" altLang="hu-HU" u="sng" dirty="0" smtClean="0">
                <a:solidFill>
                  <a:srgbClr val="00B050"/>
                </a:solidFill>
                <a:cs typeface="Times New Roman" pitchFamily="18" charset="0"/>
              </a:rPr>
              <a:t>a további évfolyamok  és az ellátottak számára is előnyösek.</a:t>
            </a:r>
          </a:p>
        </p:txBody>
      </p:sp>
      <p:pic>
        <p:nvPicPr>
          <p:cNvPr id="6" name="Tartalom helye 5" descr="hosszú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 rot="1756814">
            <a:off x="3990574" y="2363696"/>
            <a:ext cx="4398109" cy="3046098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smtClean="0"/>
              <a:t>Alapelvek 10.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47484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hu-HU" altLang="hu-HU" b="1" dirty="0" smtClean="0">
                <a:solidFill>
                  <a:srgbClr val="00B0F0"/>
                </a:solidFill>
                <a:cs typeface="Times New Roman" pitchFamily="18" charset="0"/>
              </a:rPr>
              <a:t>Anyagi érdektől függetlenség elve: </a:t>
            </a:r>
          </a:p>
          <a:p>
            <a:pPr>
              <a:buNone/>
            </a:pPr>
            <a:r>
              <a:rPr lang="hu-HU" altLang="hu-HU" b="1" dirty="0" smtClean="0">
                <a:cs typeface="Times New Roman" pitchFamily="18" charset="0"/>
              </a:rPr>
              <a:t>	</a:t>
            </a:r>
            <a:r>
              <a:rPr lang="hu-HU" altLang="hu-HU" dirty="0" smtClean="0">
                <a:cs typeface="Times New Roman" pitchFamily="18" charset="0"/>
              </a:rPr>
              <a:t>Az iskolai közösségi szolgálat kapcsán </a:t>
            </a:r>
            <a:r>
              <a:rPr lang="hu-HU" altLang="hu-HU" b="1" dirty="0" smtClean="0">
                <a:cs typeface="Times New Roman" pitchFamily="18" charset="0"/>
              </a:rPr>
              <a:t>a felek </a:t>
            </a:r>
            <a:r>
              <a:rPr lang="hu-HU" altLang="hu-HU" dirty="0" smtClean="0">
                <a:cs typeface="Times New Roman" pitchFamily="18" charset="0"/>
              </a:rPr>
              <a:t>(pedagógus, intézmény, fogadó szervezet, magánszemély, diák, szülő) </a:t>
            </a:r>
            <a:r>
              <a:rPr lang="hu-HU" altLang="hu-HU" b="1" u="sng" dirty="0" smtClean="0">
                <a:cs typeface="Times New Roman" pitchFamily="18" charset="0"/>
              </a:rPr>
              <a:t>anyagi érdeke </a:t>
            </a:r>
            <a:r>
              <a:rPr lang="hu-HU" altLang="hu-HU" b="1" dirty="0" smtClean="0">
                <a:cs typeface="Times New Roman" pitchFamily="18" charset="0"/>
              </a:rPr>
              <a:t>a programban </a:t>
            </a:r>
            <a:r>
              <a:rPr lang="hu-HU" altLang="hu-HU" b="1" u="sng" dirty="0" smtClean="0">
                <a:cs typeface="Times New Roman" pitchFamily="18" charset="0"/>
              </a:rPr>
              <a:t>nem merülhet fel</a:t>
            </a:r>
            <a:r>
              <a:rPr lang="hu-HU" altLang="hu-HU" dirty="0" smtClean="0">
                <a:cs typeface="Times New Roman" pitchFamily="18" charset="0"/>
              </a:rPr>
              <a:t>, a tanulók tevékenysége nem juttathat senkit ilyen jellegű előnyhöz, haszonhoz.</a:t>
            </a:r>
          </a:p>
        </p:txBody>
      </p:sp>
      <p:pic>
        <p:nvPicPr>
          <p:cNvPr id="5" name="Tartalom helye 4" descr="10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48064" y="1772816"/>
            <a:ext cx="3284165" cy="3284165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smtClean="0"/>
              <a:t>Alapelvek 11.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484785"/>
            <a:ext cx="4038600" cy="476361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altLang="hu-HU" sz="3400" b="1" dirty="0" smtClean="0">
                <a:solidFill>
                  <a:srgbClr val="00B0F0"/>
                </a:solidFill>
                <a:cs typeface="Times New Roman" pitchFamily="18" charset="0"/>
              </a:rPr>
              <a:t>Szervezett keretek közöttiség elve: </a:t>
            </a:r>
          </a:p>
          <a:p>
            <a:pPr>
              <a:buNone/>
            </a:pPr>
            <a:endParaRPr lang="hu-HU" altLang="hu-HU" dirty="0" smtClean="0">
              <a:cs typeface="Times New Roman" pitchFamily="18" charset="0"/>
            </a:endParaRPr>
          </a:p>
          <a:p>
            <a:pPr>
              <a:buNone/>
            </a:pPr>
            <a:r>
              <a:rPr lang="hu-HU" altLang="hu-HU" dirty="0" smtClean="0">
                <a:cs typeface="Times New Roman" pitchFamily="18" charset="0"/>
              </a:rPr>
              <a:t>A középiskola feladata és felelőssége:</a:t>
            </a:r>
          </a:p>
          <a:p>
            <a:pPr>
              <a:buNone/>
            </a:pPr>
            <a:r>
              <a:rPr lang="hu-HU" altLang="hu-HU" dirty="0">
                <a:cs typeface="Times New Roman" pitchFamily="18" charset="0"/>
              </a:rPr>
              <a:t>a</a:t>
            </a:r>
            <a:r>
              <a:rPr lang="hu-HU" altLang="hu-HU" dirty="0" smtClean="0">
                <a:cs typeface="Times New Roman" pitchFamily="18" charset="0"/>
              </a:rPr>
              <a:t>z iskolai közösségi szolgálat szervezése és koordinálása.</a:t>
            </a:r>
          </a:p>
          <a:p>
            <a:pPr>
              <a:buNone/>
            </a:pPr>
            <a:r>
              <a:rPr lang="hu-HU" altLang="hu-HU" dirty="0" smtClean="0">
                <a:cs typeface="Times New Roman" pitchFamily="18" charset="0"/>
              </a:rPr>
              <a:t>Ezért előírás, hogy </a:t>
            </a:r>
          </a:p>
          <a:p>
            <a:pPr>
              <a:buFontTx/>
              <a:buChar char="-"/>
            </a:pPr>
            <a:r>
              <a:rPr lang="hu-HU" altLang="hu-HU" dirty="0" smtClean="0">
                <a:solidFill>
                  <a:srgbClr val="00B050"/>
                </a:solidFill>
                <a:cs typeface="Times New Roman" pitchFamily="18" charset="0"/>
              </a:rPr>
              <a:t>csak az </a:t>
            </a:r>
            <a:r>
              <a:rPr lang="hu-HU" altLang="hu-HU" u="sng" dirty="0" smtClean="0">
                <a:solidFill>
                  <a:srgbClr val="00B050"/>
                </a:solidFill>
                <a:cs typeface="Times New Roman" pitchFamily="18" charset="0"/>
              </a:rPr>
              <a:t>iskola szervezésében </a:t>
            </a:r>
            <a:r>
              <a:rPr lang="hu-HU" altLang="hu-HU" dirty="0" smtClean="0">
                <a:solidFill>
                  <a:srgbClr val="00B050"/>
                </a:solidFill>
                <a:cs typeface="Times New Roman" pitchFamily="18" charset="0"/>
              </a:rPr>
              <a:t>lehet az elszámolható tevékenységet végezni</a:t>
            </a:r>
            <a:r>
              <a:rPr lang="hu-HU" altLang="hu-HU" dirty="0">
                <a:cs typeface="Times New Roman" pitchFamily="18" charset="0"/>
              </a:rPr>
              <a:t>,</a:t>
            </a:r>
            <a:endParaRPr lang="hu-HU" altLang="hu-HU" dirty="0" smtClean="0"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hu-HU" altLang="hu-HU" dirty="0" smtClean="0">
                <a:solidFill>
                  <a:srgbClr val="FFFF00"/>
                </a:solidFill>
                <a:cs typeface="Times New Roman" pitchFamily="18" charset="0"/>
              </a:rPr>
              <a:t>a diáknak a tevékenység megkezdése előtt rendelkeznie kell:                </a:t>
            </a:r>
            <a:r>
              <a:rPr lang="hu-HU" altLang="hu-HU" dirty="0" smtClean="0">
                <a:cs typeface="Times New Roman" pitchFamily="18" charset="0"/>
              </a:rPr>
              <a:t>- az erre jogosult iskolai személy,                              - a feladat felelősének                   - és szüleinek                     a </a:t>
            </a:r>
            <a:r>
              <a:rPr lang="hu-HU" altLang="hu-HU" dirty="0" smtClean="0">
                <a:solidFill>
                  <a:srgbClr val="FFFF00"/>
                </a:solidFill>
                <a:cs typeface="Times New Roman" pitchFamily="18" charset="0"/>
              </a:rPr>
              <a:t>jóváhagyásával.</a:t>
            </a:r>
            <a:endParaRPr lang="hu-HU" altLang="hu-HU" dirty="0" smtClean="0">
              <a:solidFill>
                <a:srgbClr val="FFFF00"/>
              </a:solidFill>
            </a:endParaRPr>
          </a:p>
        </p:txBody>
      </p:sp>
      <p:pic>
        <p:nvPicPr>
          <p:cNvPr id="5" name="Tartalom helye 4" descr="jelentkezésilap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27984" y="1484784"/>
            <a:ext cx="4499992" cy="4536504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smtClean="0"/>
              <a:t>Alapelvek 12.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79512" y="1722437"/>
            <a:ext cx="4824536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altLang="hu-HU" sz="3100" b="1" dirty="0" smtClean="0">
                <a:solidFill>
                  <a:srgbClr val="00B0F0"/>
                </a:solidFill>
                <a:ea typeface="Calibri" pitchFamily="34" charset="0"/>
                <a:cs typeface="Calibri" pitchFamily="34" charset="0"/>
              </a:rPr>
              <a:t>Részrehajlás-ellenesség elve</a:t>
            </a:r>
            <a:r>
              <a:rPr lang="hu-HU" altLang="hu-HU" sz="3100" dirty="0" smtClean="0">
                <a:solidFill>
                  <a:srgbClr val="00B0F0"/>
                </a:solidFill>
                <a:ea typeface="Calibri" pitchFamily="34" charset="0"/>
                <a:cs typeface="Calibri" pitchFamily="34" charset="0"/>
              </a:rPr>
              <a:t>:</a:t>
            </a:r>
          </a:p>
          <a:p>
            <a:pPr>
              <a:buNone/>
            </a:pPr>
            <a:r>
              <a:rPr lang="hu-HU" altLang="hu-HU" dirty="0" smtClean="0">
                <a:ea typeface="Calibri" pitchFamily="34" charset="0"/>
                <a:cs typeface="Calibri" pitchFamily="34" charset="0"/>
              </a:rPr>
              <a:t>	 </a:t>
            </a:r>
          </a:p>
          <a:p>
            <a:pPr>
              <a:buNone/>
            </a:pPr>
            <a:r>
              <a:rPr lang="hu-HU" altLang="hu-HU" dirty="0" smtClean="0">
                <a:ea typeface="Calibri" pitchFamily="34" charset="0"/>
                <a:cs typeface="Calibri" pitchFamily="34" charset="0"/>
              </a:rPr>
              <a:t>A tanuló a </a:t>
            </a:r>
            <a:r>
              <a:rPr lang="hu-HU" altLang="hu-HU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közvetlen hozzátartozójánál, annak közvetlen munkahelyén </a:t>
            </a:r>
            <a:r>
              <a:rPr lang="hu-HU" altLang="hu-HU" dirty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 </a:t>
            </a:r>
            <a:r>
              <a:rPr lang="hu-HU" altLang="hu-HU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  </a:t>
            </a:r>
            <a:r>
              <a:rPr lang="hu-HU" altLang="hu-HU" b="1" dirty="0" smtClean="0">
                <a:solidFill>
                  <a:srgbClr val="FFFF00"/>
                </a:solidFill>
                <a:ea typeface="Calibri" pitchFamily="34" charset="0"/>
                <a:cs typeface="Calibri" pitchFamily="34" charset="0"/>
              </a:rPr>
              <a:t>nem végezhet</a:t>
            </a:r>
            <a:r>
              <a:rPr lang="hu-HU" altLang="hu-HU" dirty="0" smtClean="0">
                <a:ea typeface="Calibri" pitchFamily="34" charset="0"/>
                <a:cs typeface="Calibri" pitchFamily="34" charset="0"/>
              </a:rPr>
              <a:t> közösségi szolgálatot. </a:t>
            </a:r>
          </a:p>
          <a:p>
            <a:pPr>
              <a:buNone/>
            </a:pPr>
            <a:r>
              <a:rPr lang="hu-HU" altLang="hu-HU" dirty="0" smtClean="0">
                <a:ea typeface="Calibri" pitchFamily="34" charset="0"/>
                <a:cs typeface="Calibri" pitchFamily="34" charset="0"/>
              </a:rPr>
              <a:t>A nagyszülők, segítségre szoruló rokonok, közeli hozzátartozók látogatása önmagában érték, de nem számolható el az IKSZ részeként.</a:t>
            </a:r>
            <a:r>
              <a:rPr lang="hu-HU" altLang="hu-HU" dirty="0" smtClean="0"/>
              <a:t> </a:t>
            </a:r>
          </a:p>
        </p:txBody>
      </p:sp>
      <p:pic>
        <p:nvPicPr>
          <p:cNvPr id="7" name="Tartalom helye 6" descr="IKSZ2.pn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04048" y="1666526"/>
            <a:ext cx="3816424" cy="383459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3228776"/>
          </a:xfrm>
        </p:spPr>
        <p:txBody>
          <a:bodyPr>
            <a:normAutofit fontScale="90000"/>
          </a:bodyPr>
          <a:lstStyle/>
          <a:p>
            <a:r>
              <a:rPr lang="hu-HU" b="1" u="sng" dirty="0" smtClean="0"/>
              <a:t>1. 2. A Köznevelési törvény végrehajtási rendelet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b="1" u="sng" dirty="0" smtClean="0"/>
              <a:t>133. §</a:t>
            </a: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40544" y="3356992"/>
            <a:ext cx="8062912" cy="2592288"/>
          </a:xfrm>
        </p:spPr>
        <p:txBody>
          <a:bodyPr/>
          <a:lstStyle/>
          <a:p>
            <a:r>
              <a:rPr lang="hu-HU" b="1" dirty="0" smtClean="0"/>
              <a:t>A nevelési-oktatási intézmények működéséről és a köznevelési intézmények névhasználatáról szóló 20/2012. (VIII. 31.) EMMI rendelet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hu-HU" sz="3600" dirty="0" smtClean="0"/>
              <a:t>45. A közösségi szolgálattal kapcsolatos rendelkezések</a:t>
            </a:r>
            <a:r>
              <a:rPr lang="hu-HU" sz="3600" b="1" u="sng" dirty="0" smtClean="0"/>
              <a:t> </a:t>
            </a:r>
            <a:r>
              <a:rPr lang="hu-HU" sz="3600" dirty="0" smtClean="0"/>
              <a:t>133. §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786552"/>
          </a:xfrm>
        </p:spPr>
        <p:txBody>
          <a:bodyPr>
            <a:normAutofit fontScale="62500" lnSpcReduction="20000"/>
          </a:bodyPr>
          <a:lstStyle/>
          <a:p>
            <a:r>
              <a:rPr lang="hu-HU" dirty="0" smtClean="0"/>
              <a:t>(1) A </a:t>
            </a:r>
            <a:r>
              <a:rPr lang="hu-HU" b="1" dirty="0" smtClean="0"/>
              <a:t>középiskola feladata</a:t>
            </a:r>
            <a:r>
              <a:rPr lang="hu-HU" dirty="0" smtClean="0"/>
              <a:t> és az intézmény vezetőjének felelőssége a </a:t>
            </a:r>
            <a:r>
              <a:rPr lang="hu-HU" dirty="0" smtClean="0">
                <a:solidFill>
                  <a:srgbClr val="FFFF00"/>
                </a:solidFill>
              </a:rPr>
              <a:t>tanuló választása alapján </a:t>
            </a:r>
            <a:r>
              <a:rPr lang="hu-HU" dirty="0" smtClean="0"/>
              <a:t>az iskolai közösségi szolgálat megszervezése:</a:t>
            </a:r>
          </a:p>
          <a:p>
            <a:pPr>
              <a:buFontTx/>
              <a:buChar char="-"/>
            </a:pPr>
            <a:r>
              <a:rPr lang="hu-HU" dirty="0" smtClean="0">
                <a:solidFill>
                  <a:srgbClr val="92D050"/>
                </a:solidFill>
              </a:rPr>
              <a:t>állami, önkormányzati, civil, nonprofit szervezetnél,</a:t>
            </a:r>
          </a:p>
          <a:p>
            <a:pPr>
              <a:buFontTx/>
              <a:buChar char="-"/>
            </a:pPr>
            <a:r>
              <a:rPr lang="hu-H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illetve a lelkiismereti és vallásszabadság jogáról, valamint az egyházak, vallásfelekezetek és vallási közösségek jogállásáról szóló törvény hatálya alá tartozó szervezetnél, </a:t>
            </a:r>
          </a:p>
          <a:p>
            <a:pPr>
              <a:buFontTx/>
              <a:buChar char="-"/>
            </a:pPr>
            <a:r>
              <a:rPr lang="hu-HU" dirty="0" smtClean="0">
                <a:solidFill>
                  <a:srgbClr val="FFC000"/>
                </a:solidFill>
              </a:rPr>
              <a:t>középiskola magánszeméllyel kötött megállapodása alapján magánszemélynél vagy saját intézményben. </a:t>
            </a:r>
          </a:p>
          <a:p>
            <a:pPr marL="64008" indent="0">
              <a:buNone/>
            </a:pPr>
            <a:r>
              <a:rPr lang="hu-HU" dirty="0" smtClean="0"/>
              <a:t>Ennek keretében meg kell szervezni a tanuló közösségi szolgálatának teljesítésével, dokumentálásával összefüggő feladatok ellátását. </a:t>
            </a:r>
          </a:p>
          <a:p>
            <a:pPr marL="64008" indent="0">
              <a:buNone/>
            </a:pPr>
            <a:r>
              <a:rPr lang="hu-HU" dirty="0" smtClean="0"/>
              <a:t>A tanuló osztályfőnöke vagy az ezzel a feladattal megbízott pedagógus a tanuló előmenetelét rögzítő dokumentumokban az iratkezelési szabályok megtartásával nyilvántartja és folyamatosan vezeti a közösségi szolgálattal összefüggő egyéni vagy csoportos tevékenységet.</a:t>
            </a:r>
            <a:endParaRPr lang="hu-HU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sz="4100" dirty="0">
                <a:ln w="6350">
                  <a:noFill/>
                </a:ln>
                <a:solidFill>
                  <a:srgbClr val="FFFF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</a:rPr>
              <a:t>FONTOSABB </a:t>
            </a:r>
            <a:r>
              <a:rPr lang="hu-HU" sz="4100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</a:rPr>
              <a:t/>
            </a:r>
            <a:br>
              <a:rPr lang="hu-HU" sz="4100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</a:rPr>
            </a:br>
            <a:r>
              <a:rPr lang="hu-HU" sz="4100" dirty="0" smtClean="0">
                <a:ln w="6350">
                  <a:noFill/>
                </a:ln>
                <a:solidFill>
                  <a:srgbClr val="FFFF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</a:rPr>
              <a:t>FEJLESZTÉSI </a:t>
            </a:r>
            <a:r>
              <a:rPr lang="hu-HU" sz="4100" dirty="0">
                <a:ln w="6350">
                  <a:noFill/>
                </a:ln>
                <a:solidFill>
                  <a:srgbClr val="FFFF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</a:rPr>
              <a:t>CÉLOK</a:t>
            </a:r>
            <a:endParaRPr lang="hu-HU" dirty="0">
              <a:solidFill>
                <a:srgbClr val="FFFF00"/>
              </a:solidFill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1844824"/>
            <a:ext cx="4695056" cy="4608512"/>
          </a:xfrm>
        </p:spPr>
        <p:txBody>
          <a:bodyPr/>
          <a:lstStyle/>
          <a:p>
            <a:pPr marL="547688" lvl="0" indent="-411163" fontAlgn="base">
              <a:lnSpc>
                <a:spcPct val="90000"/>
              </a:lnSpc>
              <a:spcAft>
                <a:spcPct val="0"/>
              </a:spcAft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</a:pPr>
            <a:r>
              <a:rPr lang="hu-HU" sz="2800" b="1" dirty="0">
                <a:solidFill>
                  <a:srgbClr val="92D050"/>
                </a:solidFill>
                <a:latin typeface="Book Antiqua"/>
              </a:rPr>
              <a:t>felelősségvállalás </a:t>
            </a:r>
          </a:p>
          <a:p>
            <a:pPr marL="547688" lvl="0" indent="-411163" fontAlgn="base">
              <a:lnSpc>
                <a:spcPct val="90000"/>
              </a:lnSpc>
              <a:spcAft>
                <a:spcPct val="0"/>
              </a:spcAft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</a:pPr>
            <a:r>
              <a:rPr lang="hu-HU" sz="2800" b="1" dirty="0">
                <a:solidFill>
                  <a:srgbClr val="92D050"/>
                </a:solidFill>
                <a:latin typeface="Book Antiqua"/>
              </a:rPr>
              <a:t>önbizalom növelése </a:t>
            </a:r>
          </a:p>
          <a:p>
            <a:pPr marL="547688" lvl="0" indent="-411163" fontAlgn="base">
              <a:lnSpc>
                <a:spcPct val="90000"/>
              </a:lnSpc>
              <a:spcAft>
                <a:spcPct val="0"/>
              </a:spcAft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</a:pPr>
            <a:r>
              <a:rPr lang="hu-HU" sz="2800" b="1" dirty="0">
                <a:solidFill>
                  <a:srgbClr val="92D050"/>
                </a:solidFill>
                <a:latin typeface="Book Antiqua"/>
              </a:rPr>
              <a:t>felelős döntéshozatal </a:t>
            </a:r>
          </a:p>
          <a:p>
            <a:pPr marL="547688" lvl="0" indent="-411163" fontAlgn="base">
              <a:lnSpc>
                <a:spcPct val="90000"/>
              </a:lnSpc>
              <a:spcAft>
                <a:spcPct val="0"/>
              </a:spcAft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</a:pPr>
            <a:r>
              <a:rPr lang="hu-HU" sz="2800" b="1" dirty="0">
                <a:solidFill>
                  <a:srgbClr val="92D050"/>
                </a:solidFill>
                <a:latin typeface="Book Antiqua"/>
              </a:rPr>
              <a:t>szociális érzékenység</a:t>
            </a:r>
          </a:p>
          <a:p>
            <a:pPr marL="547688" lvl="0" indent="-411163" fontAlgn="base">
              <a:lnSpc>
                <a:spcPct val="90000"/>
              </a:lnSpc>
              <a:spcAft>
                <a:spcPct val="0"/>
              </a:spcAft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</a:pPr>
            <a:r>
              <a:rPr lang="hu-HU" sz="2800" b="1" dirty="0">
                <a:solidFill>
                  <a:srgbClr val="92D050"/>
                </a:solidFill>
                <a:latin typeface="Book Antiqua"/>
              </a:rPr>
              <a:t>együttműködés</a:t>
            </a:r>
          </a:p>
          <a:p>
            <a:pPr marL="547688" lvl="0" indent="-411163" fontAlgn="base">
              <a:lnSpc>
                <a:spcPct val="90000"/>
              </a:lnSpc>
              <a:spcAft>
                <a:spcPct val="0"/>
              </a:spcAft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</a:pPr>
            <a:r>
              <a:rPr lang="hu-HU" sz="2800" b="1" dirty="0">
                <a:solidFill>
                  <a:srgbClr val="92D050"/>
                </a:solidFill>
                <a:latin typeface="Book Antiqua"/>
              </a:rPr>
              <a:t>empátia </a:t>
            </a:r>
          </a:p>
          <a:p>
            <a:pPr marL="547688" lvl="0" indent="-411163" fontAlgn="base">
              <a:lnSpc>
                <a:spcPct val="90000"/>
              </a:lnSpc>
              <a:spcAft>
                <a:spcPct val="0"/>
              </a:spcAft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</a:pPr>
            <a:r>
              <a:rPr lang="hu-HU" sz="2800" b="1" dirty="0">
                <a:solidFill>
                  <a:srgbClr val="92D050"/>
                </a:solidFill>
                <a:latin typeface="Book Antiqua"/>
              </a:rPr>
              <a:t>konfliktuskezelés </a:t>
            </a:r>
          </a:p>
          <a:p>
            <a:pPr marL="547688" lvl="0" indent="-411163" fontAlgn="base">
              <a:lnSpc>
                <a:spcPct val="90000"/>
              </a:lnSpc>
              <a:spcAft>
                <a:spcPct val="0"/>
              </a:spcAft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</a:pPr>
            <a:r>
              <a:rPr lang="hu-HU" sz="2800" b="1" dirty="0">
                <a:solidFill>
                  <a:srgbClr val="92D050"/>
                </a:solidFill>
                <a:latin typeface="Book Antiqua"/>
              </a:rPr>
              <a:t>problémamegoldás</a:t>
            </a:r>
          </a:p>
          <a:p>
            <a:endParaRPr lang="hu-HU" dirty="0"/>
          </a:p>
        </p:txBody>
      </p:sp>
      <p:pic>
        <p:nvPicPr>
          <p:cNvPr id="4" name="Picture 6" descr="Részlet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43732"/>
            <a:ext cx="1979613" cy="197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Részlete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75" b="14706"/>
          <a:stretch>
            <a:fillRect/>
          </a:stretch>
        </p:blipFill>
        <p:spPr bwMode="auto">
          <a:xfrm>
            <a:off x="4644008" y="4870599"/>
            <a:ext cx="2266950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Részlete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41" b="18004"/>
          <a:stretch>
            <a:fillRect/>
          </a:stretch>
        </p:blipFill>
        <p:spPr bwMode="auto">
          <a:xfrm>
            <a:off x="6300192" y="3021137"/>
            <a:ext cx="2195512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61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u-HU" sz="3200" dirty="0" smtClean="0"/>
              <a:t>45. A közösségi szolgálattal kapcsolatos rendelkezések</a:t>
            </a:r>
            <a:r>
              <a:rPr lang="hu-HU" sz="3200" b="1" u="sng" dirty="0" smtClean="0"/>
              <a:t> </a:t>
            </a:r>
            <a:r>
              <a:rPr lang="hu-HU" sz="3200" dirty="0" smtClean="0"/>
              <a:t>133. §</a:t>
            </a:r>
            <a:br>
              <a:rPr lang="hu-HU" sz="3200" dirty="0" smtClean="0"/>
            </a:br>
            <a:r>
              <a:rPr lang="hu-HU" sz="3100" b="1" dirty="0">
                <a:ln w="6350">
                  <a:noFill/>
                </a:ln>
                <a:solidFill>
                  <a:srgbClr val="FFFF0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Lucida Sans"/>
              </a:rPr>
              <a:t>A KÖZÖSSÉGI SZOLGÁLAT TERÜLETEI</a:t>
            </a:r>
            <a:endParaRPr lang="hu-HU" sz="3100" dirty="0">
              <a:solidFill>
                <a:srgbClr val="FFFF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47688" lvl="0" indent="-411163" fontAlgn="base">
              <a:spcAft>
                <a:spcPct val="0"/>
              </a:spcAft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</a:pPr>
            <a:r>
              <a:rPr lang="hu-HU" sz="2600" b="1" i="1" dirty="0">
                <a:solidFill>
                  <a:srgbClr val="0070C0"/>
                </a:solidFill>
                <a:latin typeface="Book Antiqua"/>
              </a:rPr>
              <a:t>a) </a:t>
            </a:r>
            <a:r>
              <a:rPr lang="hu-HU" sz="2600" b="1" dirty="0">
                <a:solidFill>
                  <a:srgbClr val="0070C0"/>
                </a:solidFill>
                <a:latin typeface="Book Antiqua"/>
              </a:rPr>
              <a:t>egészségügyi </a:t>
            </a:r>
            <a:endParaRPr lang="hu-HU" sz="2600" b="1" i="1" dirty="0">
              <a:solidFill>
                <a:srgbClr val="0070C0"/>
              </a:solidFill>
              <a:latin typeface="Book Antiqua"/>
            </a:endParaRPr>
          </a:p>
          <a:p>
            <a:pPr marL="547688" lvl="0" indent="-411163" fontAlgn="base">
              <a:spcAft>
                <a:spcPct val="0"/>
              </a:spcAft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</a:pPr>
            <a:r>
              <a:rPr lang="hu-HU" sz="2600" b="1" i="1" dirty="0">
                <a:solidFill>
                  <a:srgbClr val="FF0000"/>
                </a:solidFill>
                <a:latin typeface="Book Antiqua"/>
              </a:rPr>
              <a:t>b) </a:t>
            </a:r>
            <a:r>
              <a:rPr lang="hu-HU" sz="2600" b="1" dirty="0">
                <a:solidFill>
                  <a:srgbClr val="FF0000"/>
                </a:solidFill>
                <a:latin typeface="Book Antiqua"/>
              </a:rPr>
              <a:t>szociális és jótékonysági</a:t>
            </a:r>
            <a:r>
              <a:rPr lang="hu-HU" sz="2600" b="1" dirty="0">
                <a:solidFill>
                  <a:prstClr val="white"/>
                </a:solidFill>
                <a:latin typeface="Book Antiqua"/>
              </a:rPr>
              <a:t> </a:t>
            </a:r>
            <a:endParaRPr lang="hu-HU" sz="2600" b="1" i="1" dirty="0">
              <a:solidFill>
                <a:prstClr val="white"/>
              </a:solidFill>
              <a:latin typeface="Book Antiqua"/>
            </a:endParaRPr>
          </a:p>
          <a:p>
            <a:pPr marL="547688" lvl="0" indent="-411163" fontAlgn="base">
              <a:spcAft>
                <a:spcPct val="0"/>
              </a:spcAft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</a:pPr>
            <a:r>
              <a:rPr lang="hu-HU" sz="2600" b="1" i="1" dirty="0">
                <a:solidFill>
                  <a:srgbClr val="000099"/>
                </a:solidFill>
                <a:latin typeface="Book Antiqua"/>
              </a:rPr>
              <a:t>c) </a:t>
            </a:r>
            <a:r>
              <a:rPr lang="hu-HU" sz="2600" b="1" dirty="0">
                <a:solidFill>
                  <a:srgbClr val="000099"/>
                </a:solidFill>
                <a:latin typeface="Book Antiqua"/>
              </a:rPr>
              <a:t>oktatási </a:t>
            </a:r>
            <a:endParaRPr lang="hu-HU" sz="2600" b="1" i="1" dirty="0">
              <a:solidFill>
                <a:srgbClr val="000099"/>
              </a:solidFill>
              <a:latin typeface="Book Antiqua"/>
            </a:endParaRPr>
          </a:p>
          <a:p>
            <a:pPr marL="547688" lvl="0" indent="-411163" fontAlgn="base">
              <a:spcAft>
                <a:spcPct val="0"/>
              </a:spcAft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</a:pPr>
            <a:r>
              <a:rPr lang="hu-HU" sz="2600" b="1" i="1" dirty="0">
                <a:solidFill>
                  <a:srgbClr val="92D050"/>
                </a:solidFill>
                <a:latin typeface="Book Antiqua"/>
              </a:rPr>
              <a:t>d) </a:t>
            </a:r>
            <a:r>
              <a:rPr lang="hu-HU" sz="2600" b="1" dirty="0">
                <a:solidFill>
                  <a:srgbClr val="92D050"/>
                </a:solidFill>
                <a:latin typeface="Book Antiqua"/>
              </a:rPr>
              <a:t>kulturális és közösségi </a:t>
            </a:r>
            <a:endParaRPr lang="hu-HU" sz="2600" b="1" i="1" dirty="0">
              <a:solidFill>
                <a:srgbClr val="92D050"/>
              </a:solidFill>
              <a:latin typeface="Book Antiqua"/>
            </a:endParaRPr>
          </a:p>
          <a:p>
            <a:pPr marL="547688" lvl="0" indent="-411163" fontAlgn="base">
              <a:spcAft>
                <a:spcPct val="0"/>
              </a:spcAft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</a:pPr>
            <a:r>
              <a:rPr lang="hu-HU" sz="2600" b="1" i="1" dirty="0">
                <a:solidFill>
                  <a:srgbClr val="00B050"/>
                </a:solidFill>
                <a:latin typeface="Book Antiqua"/>
              </a:rPr>
              <a:t>e) </a:t>
            </a:r>
            <a:r>
              <a:rPr lang="hu-HU" sz="2600" b="1" dirty="0">
                <a:solidFill>
                  <a:srgbClr val="00B050"/>
                </a:solidFill>
                <a:latin typeface="Book Antiqua"/>
              </a:rPr>
              <a:t>környezet- és természetvédelemi</a:t>
            </a:r>
            <a:endParaRPr lang="hu-HU" sz="2600" b="1" i="1" dirty="0">
              <a:solidFill>
                <a:srgbClr val="00B050"/>
              </a:solidFill>
              <a:latin typeface="Book Antiqua"/>
            </a:endParaRPr>
          </a:p>
          <a:p>
            <a:pPr marL="547688" lvl="0" indent="-411163" fontAlgn="base">
              <a:spcAft>
                <a:spcPct val="0"/>
              </a:spcAft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</a:pPr>
            <a:r>
              <a:rPr lang="hu-HU" sz="2600" b="1" i="1" dirty="0">
                <a:solidFill>
                  <a:srgbClr val="333300"/>
                </a:solidFill>
                <a:latin typeface="Book Antiqua"/>
              </a:rPr>
              <a:t>f) </a:t>
            </a:r>
            <a:r>
              <a:rPr lang="hu-HU" sz="2600" b="1" dirty="0">
                <a:solidFill>
                  <a:srgbClr val="333300"/>
                </a:solidFill>
                <a:latin typeface="Book Antiqua"/>
              </a:rPr>
              <a:t>katasztrófavédelmi</a:t>
            </a:r>
          </a:p>
          <a:p>
            <a:pPr marL="547688" lvl="0" indent="-411163" fontAlgn="base">
              <a:spcAft>
                <a:spcPct val="0"/>
              </a:spcAft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</a:pPr>
            <a:r>
              <a:rPr lang="hu-HU" sz="2600" b="1" i="1" dirty="0">
                <a:solidFill>
                  <a:srgbClr val="FFC000"/>
                </a:solidFill>
                <a:latin typeface="Book Antiqua"/>
              </a:rPr>
              <a:t>g) </a:t>
            </a:r>
            <a:r>
              <a:rPr lang="hu-HU" sz="2600" b="1" dirty="0">
                <a:solidFill>
                  <a:srgbClr val="FFC000"/>
                </a:solidFill>
                <a:latin typeface="Book Antiqua"/>
              </a:rPr>
              <a:t>óvodás korú, sajátos nevelési igényű gyermekekkel, tanulókkal, idős emberekkel közös sport- és </a:t>
            </a:r>
            <a:r>
              <a:rPr lang="hu-HU" sz="2600" b="1" dirty="0">
                <a:solidFill>
                  <a:srgbClr val="FFC000"/>
                </a:solidFill>
                <a:latin typeface="Book Antiqua" panose="02040602050305030304" pitchFamily="18" charset="0"/>
              </a:rPr>
              <a:t>szabadidős</a:t>
            </a:r>
            <a:r>
              <a:rPr lang="hu-HU" sz="2600" b="1" dirty="0">
                <a:solidFill>
                  <a:srgbClr val="FFC000"/>
                </a:solidFill>
                <a:latin typeface="Book Antiqua"/>
              </a:rPr>
              <a:t> területen folytatott </a:t>
            </a:r>
            <a:r>
              <a:rPr lang="hu-HU" sz="2600" b="1" dirty="0" smtClean="0">
                <a:solidFill>
                  <a:srgbClr val="FFC000"/>
                </a:solidFill>
                <a:latin typeface="Book Antiqua"/>
              </a:rPr>
              <a:t>tevékenység</a:t>
            </a:r>
          </a:p>
          <a:p>
            <a:pPr marL="547688" lvl="0" indent="-411163" fontAlgn="base">
              <a:spcAft>
                <a:spcPct val="0"/>
              </a:spcAft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</a:pPr>
            <a:r>
              <a:rPr lang="hu-HU" sz="2600" b="1" dirty="0" smtClean="0">
                <a:solidFill>
                  <a:srgbClr val="92D050"/>
                </a:solidFill>
                <a:latin typeface="Book Antiqua" panose="02040602050305030304" pitchFamily="18" charset="0"/>
              </a:rPr>
              <a:t>h) az egyes rendőrségi feladatok ellátására létrehozott szerveknél bűn- és baleset-megelőzési területen folytatható tevékenység.</a:t>
            </a:r>
          </a:p>
        </p:txBody>
      </p:sp>
      <p:pic>
        <p:nvPicPr>
          <p:cNvPr id="4" name="Picture 6" descr="adomány,emberek,ennivaló,fényképek,hajléktalan,hajléktalanok,jótékonyság,önkéntesek,önkéntesség,szegény,szegények,szegénység,utcák,ví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132856"/>
            <a:ext cx="1763712" cy="176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61306"/>
          </a:xfrm>
        </p:spPr>
        <p:txBody>
          <a:bodyPr>
            <a:normAutofit fontScale="90000"/>
          </a:bodyPr>
          <a:lstStyle/>
          <a:p>
            <a:r>
              <a:rPr lang="hu-HU" sz="3600" dirty="0" smtClean="0"/>
              <a:t>45. A közösségi szolgálattal kapcsolatos rendelkezések</a:t>
            </a:r>
            <a:r>
              <a:rPr lang="hu-HU" sz="3600" b="1" u="sng" dirty="0" smtClean="0"/>
              <a:t> </a:t>
            </a:r>
            <a:r>
              <a:rPr lang="hu-HU" sz="3600" dirty="0" smtClean="0"/>
              <a:t>133. §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(2a) A közösségi szolgálat az intézményben meghatározott munkaköri feladatok ellátására nem irányulhat.</a:t>
            </a:r>
          </a:p>
          <a:p>
            <a:r>
              <a:rPr lang="hu-HU" dirty="0" smtClean="0"/>
              <a:t>(2b) A tanuló a közösségi szolgálatot a lakóhelyén lévő, 133. § (2) bekezdés szerinti intézményben is teljesítheti.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dirty="0" smtClean="0"/>
              <a:t>45. A közösségi szolgálattal kapcsolatos rendelkezések</a:t>
            </a:r>
            <a:r>
              <a:rPr lang="hu-HU" sz="3600" b="1" u="sng" dirty="0" smtClean="0"/>
              <a:t> </a:t>
            </a:r>
            <a:r>
              <a:rPr lang="hu-HU" sz="3600" dirty="0" smtClean="0"/>
              <a:t>133. §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(3) A </a:t>
            </a:r>
            <a:r>
              <a:rPr lang="hu-HU" dirty="0" smtClean="0">
                <a:solidFill>
                  <a:srgbClr val="FF0000"/>
                </a:solidFill>
              </a:rPr>
              <a:t>tanulót fogadó intézménynek </a:t>
            </a:r>
            <a:r>
              <a:rPr lang="hu-HU" dirty="0" smtClean="0"/>
              <a:t>a (2) bekezdés a) és h) pontjában meghatározott tevékenységi területen minden esetben, a (2) bekezdés b) pontjában meghatározott esetekben </a:t>
            </a:r>
            <a:r>
              <a:rPr lang="hu-HU" dirty="0" smtClean="0">
                <a:solidFill>
                  <a:srgbClr val="FF0000"/>
                </a:solidFill>
              </a:rPr>
              <a:t>szükség szerint </a:t>
            </a:r>
            <a:r>
              <a:rPr lang="hu-HU" dirty="0" smtClean="0">
                <a:solidFill>
                  <a:srgbClr val="92D050"/>
                </a:solidFill>
              </a:rPr>
              <a:t>mentor</a:t>
            </a:r>
            <a:r>
              <a:rPr lang="hu-HU" dirty="0" smtClean="0">
                <a:solidFill>
                  <a:srgbClr val="FF0000"/>
                </a:solidFill>
              </a:rPr>
              <a:t>t kell biztosítania.</a:t>
            </a:r>
          </a:p>
          <a:p>
            <a:pPr marL="64008" indent="0">
              <a:buNone/>
            </a:pPr>
            <a:r>
              <a:rPr lang="hu-HU" dirty="0">
                <a:solidFill>
                  <a:srgbClr val="FF0000"/>
                </a:solidFill>
              </a:rPr>
              <a:t> </a:t>
            </a:r>
            <a:r>
              <a:rPr lang="hu-HU" dirty="0" smtClean="0">
                <a:solidFill>
                  <a:srgbClr val="FF0000"/>
                </a:solidFill>
              </a:rPr>
              <a:t>  </a:t>
            </a:r>
            <a:r>
              <a:rPr lang="hu-HU" sz="2400" dirty="0" smtClean="0">
                <a:solidFill>
                  <a:srgbClr val="FF0000"/>
                </a:solidFill>
              </a:rPr>
              <a:t>(Pl.: kórház, szociális intézmények)</a:t>
            </a:r>
          </a:p>
        </p:txBody>
      </p:sp>
      <p:pic>
        <p:nvPicPr>
          <p:cNvPr id="4" name="Picture 8" descr="Részlet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41" b="18004"/>
          <a:stretch>
            <a:fillRect/>
          </a:stretch>
        </p:blipFill>
        <p:spPr bwMode="auto">
          <a:xfrm>
            <a:off x="6501532" y="4941168"/>
            <a:ext cx="2195512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600" dirty="0" smtClean="0"/>
              <a:t>45. A közösségi szolgálattal kapcsolatos rendelkezések</a:t>
            </a:r>
            <a:r>
              <a:rPr lang="hu-HU" sz="3600" b="1" u="sng" dirty="0" smtClean="0"/>
              <a:t> </a:t>
            </a:r>
            <a:r>
              <a:rPr lang="hu-HU" sz="3600" dirty="0" smtClean="0"/>
              <a:t>133. §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dirty="0" smtClean="0"/>
              <a:t>(4) A </a:t>
            </a:r>
            <a:r>
              <a:rPr lang="hu-HU" sz="3600" dirty="0" smtClean="0">
                <a:solidFill>
                  <a:srgbClr val="92D050"/>
                </a:solidFill>
              </a:rPr>
              <a:t>középiskola</a:t>
            </a:r>
            <a:r>
              <a:rPr lang="hu-HU" sz="3600" dirty="0" smtClean="0"/>
              <a:t> a 9-12. évfolyamos tanulói számára </a:t>
            </a:r>
            <a:r>
              <a:rPr lang="hu-HU" sz="3600" b="1" dirty="0" smtClean="0">
                <a:solidFill>
                  <a:srgbClr val="92D050"/>
                </a:solidFill>
              </a:rPr>
              <a:t>szervezi</a:t>
            </a:r>
            <a:r>
              <a:rPr lang="hu-HU" sz="3600" dirty="0" smtClean="0"/>
              <a:t> meg a </a:t>
            </a:r>
          </a:p>
          <a:p>
            <a:pPr marL="64008" indent="0" algn="ctr">
              <a:buNone/>
            </a:pPr>
            <a:r>
              <a:rPr lang="hu-HU" sz="3600" b="1" dirty="0" smtClean="0">
                <a:solidFill>
                  <a:srgbClr val="92D050"/>
                </a:solidFill>
              </a:rPr>
              <a:t>legalább ötven órás </a:t>
            </a:r>
          </a:p>
          <a:p>
            <a:pPr marL="64008" indent="0" algn="ctr">
              <a:buNone/>
            </a:pPr>
            <a:r>
              <a:rPr lang="hu-HU" sz="3600" b="1" dirty="0" smtClean="0">
                <a:solidFill>
                  <a:srgbClr val="92D050"/>
                </a:solidFill>
              </a:rPr>
              <a:t>közösségi szolgálat</a:t>
            </a:r>
            <a:r>
              <a:rPr lang="hu-HU" sz="3600" dirty="0" smtClean="0">
                <a:solidFill>
                  <a:srgbClr val="92D050"/>
                </a:solidFill>
              </a:rPr>
              <a:t>ot</a:t>
            </a:r>
            <a:r>
              <a:rPr lang="hu-HU" sz="3600" dirty="0" smtClean="0"/>
              <a:t>, </a:t>
            </a:r>
          </a:p>
          <a:p>
            <a:pPr marL="64008" indent="0" algn="ctr">
              <a:buNone/>
            </a:pPr>
            <a:r>
              <a:rPr lang="hu-HU" sz="3600" dirty="0" smtClean="0"/>
              <a:t>vagy annak teljesítésére </a:t>
            </a:r>
            <a:r>
              <a:rPr lang="hu-HU" sz="3600" dirty="0" smtClean="0">
                <a:solidFill>
                  <a:srgbClr val="92D050"/>
                </a:solidFill>
              </a:rPr>
              <a:t>időkeretet biztosít</a:t>
            </a:r>
            <a:r>
              <a:rPr lang="hu-HU" sz="3600" dirty="0" smtClean="0"/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ndület">
  <a:themeElements>
    <a:clrScheme name="Tú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spektu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Lendület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676</TotalTime>
  <Words>1008</Words>
  <Application>Microsoft Office PowerPoint</Application>
  <PresentationFormat>Diavetítés a képernyőre (4:3 oldalarány)</PresentationFormat>
  <Paragraphs>172</Paragraphs>
  <Slides>29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29</vt:i4>
      </vt:variant>
    </vt:vector>
  </HeadingPairs>
  <TitlesOfParts>
    <vt:vector size="36" baseType="lpstr">
      <vt:lpstr>Book Antiqua</vt:lpstr>
      <vt:lpstr>Calibri</vt:lpstr>
      <vt:lpstr>Lucida Sans</vt:lpstr>
      <vt:lpstr>Times New Roman</vt:lpstr>
      <vt:lpstr>Verdana</vt:lpstr>
      <vt:lpstr>Wingdings 2</vt:lpstr>
      <vt:lpstr>Lendület</vt:lpstr>
      <vt:lpstr> 1. 1. 2011. évi CXC. törvény a nemzeti köznevelésről</vt:lpstr>
      <vt:lpstr>1. 1. 2011. évi CXC. törvény a nemzeti köznevelésről</vt:lpstr>
      <vt:lpstr>1. 2. A Köznevelési törvény végrehajtási rendelet 133. § </vt:lpstr>
      <vt:lpstr>45. A közösségi szolgálattal kapcsolatos rendelkezések 133. § </vt:lpstr>
      <vt:lpstr>FONTOSABB  FEJLESZTÉSI CÉLOK</vt:lpstr>
      <vt:lpstr>45. A közösségi szolgálattal kapcsolatos rendelkezések 133. § A KÖZÖSSÉGI SZOLGÁLAT TERÜLETEI</vt:lpstr>
      <vt:lpstr>45. A közösségi szolgálattal kapcsolatos rendelkezések 133. §</vt:lpstr>
      <vt:lpstr>45. A közösségi szolgálattal kapcsolatos rendelkezések 133. §</vt:lpstr>
      <vt:lpstr>45. A közösségi szolgálattal kapcsolatos rendelkezések 133. §</vt:lpstr>
      <vt:lpstr>45. A közösségi szolgálattal kapcsolatos rendelkezések 133. §</vt:lpstr>
      <vt:lpstr>45. A közösségi szolgálattal kapcsolatos rendelkezések 133. §</vt:lpstr>
      <vt:lpstr>45. A közösségi szolgálattal kapcsolatos rendelkezések 133. §</vt:lpstr>
      <vt:lpstr>45. A közösségi szolgálattal kapcsolatos rendelkezések 133. §</vt:lpstr>
      <vt:lpstr>45. A közösségi szolgálattal kapcsolatos rendelkezések 133. §</vt:lpstr>
      <vt:lpstr>45. A közösségi szolgálattal kapcsolatos rendelkezések 133. §</vt:lpstr>
      <vt:lpstr>45. A közösségi szolgálattal kapcsolatos rendelkezések 133. §</vt:lpstr>
      <vt:lpstr>46-47. A közösségi szolgálattal kapcsolatos rendelkezések 133. §</vt:lpstr>
      <vt:lpstr>Alapelvek 1.</vt:lpstr>
      <vt:lpstr>Alapelvek 2.</vt:lpstr>
      <vt:lpstr>Alapelvek 3.</vt:lpstr>
      <vt:lpstr>Alapelvek 4.</vt:lpstr>
      <vt:lpstr>Alapelvek 5.</vt:lpstr>
      <vt:lpstr>Alapelvek 6.</vt:lpstr>
      <vt:lpstr>Alapelvek 7.</vt:lpstr>
      <vt:lpstr>Alapelvek 8.</vt:lpstr>
      <vt:lpstr>Alapelvek 9.</vt:lpstr>
      <vt:lpstr>Alapelvek 10.</vt:lpstr>
      <vt:lpstr>Alapelvek 11.</vt:lpstr>
      <vt:lpstr>Alapelvek 12.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iskolai közösségi szolgálat fogalma</dc:title>
  <dc:creator>tanar</dc:creator>
  <cp:lastModifiedBy>admin</cp:lastModifiedBy>
  <cp:revision>87</cp:revision>
  <dcterms:created xsi:type="dcterms:W3CDTF">2015-11-16T17:54:28Z</dcterms:created>
  <dcterms:modified xsi:type="dcterms:W3CDTF">2021-09-01T11:23:22Z</dcterms:modified>
</cp:coreProperties>
</file>